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5" r:id="rId4"/>
    <p:sldId id="258" r:id="rId5"/>
    <p:sldId id="274" r:id="rId6"/>
    <p:sldId id="259" r:id="rId7"/>
    <p:sldId id="261" r:id="rId8"/>
    <p:sldId id="260" r:id="rId9"/>
    <p:sldId id="263" r:id="rId10"/>
    <p:sldId id="264" r:id="rId11"/>
    <p:sldId id="265" r:id="rId12"/>
    <p:sldId id="268" r:id="rId13"/>
    <p:sldId id="270" r:id="rId14"/>
    <p:sldId id="271" r:id="rId15"/>
    <p:sldId id="272" r:id="rId16"/>
    <p:sldId id="273" r:id="rId17"/>
    <p:sldId id="276" r:id="rId18"/>
    <p:sldId id="277" r:id="rId19"/>
    <p:sldId id="278" r:id="rId20"/>
    <p:sldId id="279" r:id="rId21"/>
    <p:sldId id="267" r:id="rId22"/>
    <p:sldId id="26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4.png"/><Relationship Id="rId7" Type="http://schemas.openxmlformats.org/officeDocument/2006/relationships/image" Target="../media/image3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04744-FDCE-493A-A686-9CA013186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4000" dirty="0"/>
              <a:t>DISEÑO DE UN SISTEMA DE BOBINADO AUTOMÁTICO BASADO EN HARDWARE LIBRE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C64959-B57A-4BEC-82C6-1E4085301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275060"/>
            <a:ext cx="6831673" cy="1086237"/>
          </a:xfrm>
        </p:spPr>
        <p:txBody>
          <a:bodyPr/>
          <a:lstStyle/>
          <a:p>
            <a:r>
              <a:rPr lang="es-ES" dirty="0"/>
              <a:t>Autora: Marta Martín Bravo</a:t>
            </a:r>
          </a:p>
          <a:p>
            <a:r>
              <a:rPr lang="es-ES" dirty="0"/>
              <a:t>Director: Felipe Machado Sánchez</a:t>
            </a:r>
          </a:p>
        </p:txBody>
      </p:sp>
    </p:spTree>
    <p:extLst>
      <p:ext uri="{BB962C8B-B14F-4D97-AF65-F5344CB8AC3E}">
        <p14:creationId xmlns:p14="http://schemas.microsoft.com/office/powerpoint/2010/main" val="2522860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42154"/>
            <a:ext cx="9601200" cy="1485900"/>
          </a:xfrm>
        </p:spPr>
        <p:txBody>
          <a:bodyPr/>
          <a:lstStyle/>
          <a:p>
            <a:r>
              <a:rPr lang="es-ES" dirty="0"/>
              <a:t>DESCRIPCIÓN DEL PROTOTIPO</a:t>
            </a:r>
          </a:p>
        </p:txBody>
      </p:sp>
      <p:grpSp>
        <p:nvGrpSpPr>
          <p:cNvPr id="78" name="Grupo 77">
            <a:extLst>
              <a:ext uri="{FF2B5EF4-FFF2-40B4-BE49-F238E27FC236}">
                <a16:creationId xmlns:a16="http://schemas.microsoft.com/office/drawing/2014/main" id="{95795504-7653-41CC-B6F2-8246E25BC8C5}"/>
              </a:ext>
            </a:extLst>
          </p:cNvPr>
          <p:cNvGrpSpPr/>
          <p:nvPr/>
        </p:nvGrpSpPr>
        <p:grpSpPr>
          <a:xfrm>
            <a:off x="3550422" y="2119037"/>
            <a:ext cx="5686002" cy="3017116"/>
            <a:chOff x="800089" y="4585056"/>
            <a:chExt cx="5686425" cy="2914830"/>
          </a:xfrm>
        </p:grpSpPr>
        <p:grpSp>
          <p:nvGrpSpPr>
            <p:cNvPr id="104" name="Grupo 103">
              <a:extLst>
                <a:ext uri="{FF2B5EF4-FFF2-40B4-BE49-F238E27FC236}">
                  <a16:creationId xmlns:a16="http://schemas.microsoft.com/office/drawing/2014/main" id="{F2F44AE9-795F-4BB3-883E-FB71D2F3A46F}"/>
                </a:ext>
              </a:extLst>
            </p:cNvPr>
            <p:cNvGrpSpPr/>
            <p:nvPr/>
          </p:nvGrpSpPr>
          <p:grpSpPr>
            <a:xfrm>
              <a:off x="800089" y="4585056"/>
              <a:ext cx="5686425" cy="2914830"/>
              <a:chOff x="-11" y="527406"/>
              <a:chExt cx="5686425" cy="2914830"/>
            </a:xfrm>
          </p:grpSpPr>
          <p:sp>
            <p:nvSpPr>
              <p:cNvPr id="105" name="Cuadro de texto 2">
                <a:extLst>
                  <a:ext uri="{FF2B5EF4-FFF2-40B4-BE49-F238E27FC236}">
                    <a16:creationId xmlns:a16="http://schemas.microsoft.com/office/drawing/2014/main" id="{9B474DE1-3AB4-4FB4-8A6A-3102465DD3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90751" y="3127911"/>
                <a:ext cx="1371600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_tradnl" sz="1100" b="1">
                    <a:solidFill>
                      <a:srgbClr val="C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ALIMENTACIÓN</a:t>
                </a:r>
                <a:endParaRPr lang="es-ES" sz="120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06" name="Grupo 105">
                <a:extLst>
                  <a:ext uri="{FF2B5EF4-FFF2-40B4-BE49-F238E27FC236}">
                    <a16:creationId xmlns:a16="http://schemas.microsoft.com/office/drawing/2014/main" id="{16F393A7-AE44-4B3B-A12E-2BAA2FFCE37B}"/>
                  </a:ext>
                </a:extLst>
              </p:cNvPr>
              <p:cNvGrpSpPr/>
              <p:nvPr/>
            </p:nvGrpSpPr>
            <p:grpSpPr>
              <a:xfrm>
                <a:off x="-11" y="527406"/>
                <a:ext cx="5686425" cy="2914829"/>
                <a:chOff x="-11" y="527406"/>
                <a:chExt cx="5686425" cy="2914829"/>
              </a:xfrm>
            </p:grpSpPr>
            <p:sp>
              <p:nvSpPr>
                <p:cNvPr id="107" name="Cuadro de texto 2">
                  <a:extLst>
                    <a:ext uri="{FF2B5EF4-FFF2-40B4-BE49-F238E27FC236}">
                      <a16:creationId xmlns:a16="http://schemas.microsoft.com/office/drawing/2014/main" id="{E79FF422-824E-4635-B18A-0D10A7C3BDB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3828" y="674424"/>
                  <a:ext cx="1695450" cy="4286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200" b="1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Fuente ATX</a:t>
                  </a:r>
                  <a:endParaRPr lang="es-ES" sz="12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109" name="Grupo 108">
                  <a:extLst>
                    <a:ext uri="{FF2B5EF4-FFF2-40B4-BE49-F238E27FC236}">
                      <a16:creationId xmlns:a16="http://schemas.microsoft.com/office/drawing/2014/main" id="{3E582AFF-F6AA-4915-BC22-8C449F0A5EF2}"/>
                    </a:ext>
                  </a:extLst>
                </p:cNvPr>
                <p:cNvGrpSpPr/>
                <p:nvPr/>
              </p:nvGrpSpPr>
              <p:grpSpPr>
                <a:xfrm>
                  <a:off x="-11" y="527406"/>
                  <a:ext cx="5686425" cy="2914829"/>
                  <a:chOff x="-11" y="527406"/>
                  <a:chExt cx="5686425" cy="2914829"/>
                </a:xfrm>
              </p:grpSpPr>
              <p:pic>
                <p:nvPicPr>
                  <p:cNvPr id="110" name="Imagen 109">
                    <a:extLst>
                      <a:ext uri="{FF2B5EF4-FFF2-40B4-BE49-F238E27FC236}">
                        <a16:creationId xmlns:a16="http://schemas.microsoft.com/office/drawing/2014/main" id="{C85849E8-2F46-431E-9A73-29310B6734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" t="20775" r="1585" b="8422"/>
                  <a:stretch/>
                </p:blipFill>
                <p:spPr bwMode="auto">
                  <a:xfrm>
                    <a:off x="400050" y="1103049"/>
                    <a:ext cx="1065530" cy="1533525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sp>
                <p:nvSpPr>
                  <p:cNvPr id="111" name="Rectángulo: esquinas redondeadas 110">
                    <a:extLst>
                      <a:ext uri="{FF2B5EF4-FFF2-40B4-BE49-F238E27FC236}">
                        <a16:creationId xmlns:a16="http://schemas.microsoft.com/office/drawing/2014/main" id="{2B4E7C37-84F9-4E7E-9BF2-08FF00509C6D}"/>
                      </a:ext>
                    </a:extLst>
                  </p:cNvPr>
                  <p:cNvSpPr/>
                  <p:nvPr/>
                </p:nvSpPr>
                <p:spPr>
                  <a:xfrm>
                    <a:off x="-11" y="527406"/>
                    <a:ext cx="5686425" cy="2914829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C00000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112" name="Grupo 111">
                    <a:extLst>
                      <a:ext uri="{FF2B5EF4-FFF2-40B4-BE49-F238E27FC236}">
                        <a16:creationId xmlns:a16="http://schemas.microsoft.com/office/drawing/2014/main" id="{8F456A75-4479-4BF5-8772-ACFE137CCD84}"/>
                      </a:ext>
                    </a:extLst>
                  </p:cNvPr>
                  <p:cNvGrpSpPr/>
                  <p:nvPr/>
                </p:nvGrpSpPr>
                <p:grpSpPr>
                  <a:xfrm>
                    <a:off x="2118359" y="754573"/>
                    <a:ext cx="3172689" cy="2171203"/>
                    <a:chOff x="-1119591" y="397883"/>
                    <a:chExt cx="5330371" cy="3318245"/>
                  </a:xfrm>
                </p:grpSpPr>
                <p:sp>
                  <p:nvSpPr>
                    <p:cNvPr id="113" name="Cuadro de texto 2">
                      <a:extLst>
                        <a:ext uri="{FF2B5EF4-FFF2-40B4-BE49-F238E27FC236}">
                          <a16:creationId xmlns:a16="http://schemas.microsoft.com/office/drawing/2014/main" id="{EB3D74BB-A91B-47F0-BA27-EA2FBADC9639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1119591" y="2958566"/>
                      <a:ext cx="2913047" cy="63198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000" b="1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CONEXIÓN GND Y 5V CON LA PLACA ARDUINO </a:t>
                      </a:r>
                      <a:r>
                        <a:rPr lang="es-ES_tradnl" sz="1000" b="1" i="1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MASTER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114" name="Grupo 113">
                      <a:extLst>
                        <a:ext uri="{FF2B5EF4-FFF2-40B4-BE49-F238E27FC236}">
                          <a16:creationId xmlns:a16="http://schemas.microsoft.com/office/drawing/2014/main" id="{A13C86DC-6EED-4435-A3A5-5E4F5573AC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739032" y="397883"/>
                      <a:ext cx="4949812" cy="3318245"/>
                      <a:chOff x="-739032" y="397883"/>
                      <a:chExt cx="4949812" cy="3318245"/>
                    </a:xfrm>
                  </p:grpSpPr>
                  <p:grpSp>
                    <p:nvGrpSpPr>
                      <p:cNvPr id="115" name="Grupo 114">
                        <a:extLst>
                          <a:ext uri="{FF2B5EF4-FFF2-40B4-BE49-F238E27FC236}">
                            <a16:creationId xmlns:a16="http://schemas.microsoft.com/office/drawing/2014/main" id="{1C65B2BC-4202-4179-ADD8-A76C7934100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739032" y="397883"/>
                        <a:ext cx="4949812" cy="3318245"/>
                        <a:chOff x="-739032" y="397883"/>
                        <a:chExt cx="4949812" cy="3318245"/>
                      </a:xfrm>
                    </p:grpSpPr>
                    <p:grpSp>
                      <p:nvGrpSpPr>
                        <p:cNvPr id="118" name="Grupo 117">
                          <a:extLst>
                            <a:ext uri="{FF2B5EF4-FFF2-40B4-BE49-F238E27FC236}">
                              <a16:creationId xmlns:a16="http://schemas.microsoft.com/office/drawing/2014/main" id="{A0FD7EEE-D7B9-4C68-98FD-6B5DFF4957E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-571990" y="397883"/>
                          <a:ext cx="4782770" cy="3318245"/>
                          <a:chOff x="-726848" y="397883"/>
                          <a:chExt cx="4782770" cy="3318245"/>
                        </a:xfrm>
                      </p:grpSpPr>
                      <p:grpSp>
                        <p:nvGrpSpPr>
                          <p:cNvPr id="120" name="Grupo 119">
                            <a:extLst>
                              <a:ext uri="{FF2B5EF4-FFF2-40B4-BE49-F238E27FC236}">
                                <a16:creationId xmlns:a16="http://schemas.microsoft.com/office/drawing/2014/main" id="{9595523D-1B84-4FC4-B32C-8140B97F332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-726848" y="397883"/>
                            <a:ext cx="4782770" cy="3318245"/>
                            <a:chOff x="-918599" y="397937"/>
                            <a:chExt cx="4782916" cy="3318694"/>
                          </a:xfrm>
                        </p:grpSpPr>
                        <p:sp>
                          <p:nvSpPr>
                            <p:cNvPr id="123" name="Cuadro de texto 2">
                              <a:extLst>
                                <a:ext uri="{FF2B5EF4-FFF2-40B4-BE49-F238E27FC236}">
                                  <a16:creationId xmlns:a16="http://schemas.microsoft.com/office/drawing/2014/main" id="{53526949-4A40-4992-BDB3-56369D96CE8E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-918599" y="397937"/>
                              <a:ext cx="2231085" cy="376785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rot="0" vert="horz" wrap="square" lIns="91440" tIns="45720" rIns="91440" bIns="45720" anchor="t" anchorCtr="0"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r>
                                <a:rPr lang="es-ES_tradnl" sz="1000" b="1">
                                  <a:solidFill>
                                    <a:srgbClr val="0070C0"/>
                                  </a:solidFill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ALIMENTACIÓN 12 V </a:t>
                              </a:r>
                              <a:endParaRPr lang="es-ES" sz="120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124" name="Grupo 123">
                              <a:extLst>
                                <a:ext uri="{FF2B5EF4-FFF2-40B4-BE49-F238E27FC236}">
                                  <a16:creationId xmlns:a16="http://schemas.microsoft.com/office/drawing/2014/main" id="{930444F8-E7E3-43AE-A9F8-6447CB64EFA6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287693" y="641961"/>
                              <a:ext cx="2576624" cy="3074670"/>
                              <a:chOff x="22404" y="295374"/>
                              <a:chExt cx="2576624" cy="3074670"/>
                            </a:xfrm>
                          </p:grpSpPr>
                          <p:pic>
                            <p:nvPicPr>
                              <p:cNvPr id="125" name="Imagen 124">
                                <a:extLst>
                                  <a:ext uri="{FF2B5EF4-FFF2-40B4-BE49-F238E27FC236}">
                                    <a16:creationId xmlns:a16="http://schemas.microsoft.com/office/drawing/2014/main" id="{5C77BE2C-3F9A-41C4-A25B-620ACE9DD55B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3" cstate="print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1" t="17936" r="4221" b="18667"/>
                              <a:stretch/>
                            </p:blipFill>
                            <p:spPr bwMode="auto">
                              <a:xfrm>
                                <a:off x="276199" y="295374"/>
                                <a:ext cx="2322829" cy="3074670"/>
                              </a:xfrm>
                              <a:prstGeom prst="rect">
                                <a:avLst/>
                              </a:prstGeom>
                              <a:ln>
                                <a:noFill/>
                              </a:ln>
                              <a:effectLst>
                                <a:outerShdw blurRad="292100" dist="139700" dir="2700000" algn="tl" rotWithShape="0">
                                  <a:srgbClr val="333333">
                                    <a:alpha val="65000"/>
                                  </a:srgbClr>
                                </a:outerShdw>
                              </a:effectLst>
                              <a:extLst>
                                <a:ext uri="{53640926-AAD7-44D8-BBD7-CCE9431645EC}">
                                  <a14:shadowObscured xmlns:a14="http://schemas.microsoft.com/office/drawing/2010/main"/>
                                </a:ext>
                              </a:extLst>
                            </p:spPr>
                          </p:pic>
                          <p:sp>
                            <p:nvSpPr>
                              <p:cNvPr id="126" name="Rectángulo: esquinas redondeadas 125">
                                <a:extLst>
                                  <a:ext uri="{FF2B5EF4-FFF2-40B4-BE49-F238E27FC236}">
                                    <a16:creationId xmlns:a16="http://schemas.microsoft.com/office/drawing/2014/main" id="{2912AB67-3DD6-4BC6-8211-935A7A44EBEE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49130" y="469211"/>
                                <a:ext cx="475102" cy="452969"/>
                              </a:xfrm>
                              <a:prstGeom prst="roundRect">
                                <a:avLst/>
                              </a:prstGeom>
                              <a:noFill/>
                              <a:ln w="28575">
                                <a:solidFill>
                                  <a:srgbClr val="0070C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es-ES"/>
                              </a:p>
                            </p:txBody>
                          </p:sp>
                          <p:cxnSp>
                            <p:nvCxnSpPr>
                              <p:cNvPr id="127" name="Conector recto de flecha 126">
                                <a:extLst>
                                  <a:ext uri="{FF2B5EF4-FFF2-40B4-BE49-F238E27FC236}">
                                    <a16:creationId xmlns:a16="http://schemas.microsoft.com/office/drawing/2014/main" id="{C75858DF-A85F-4609-A0BB-A00D6647A0D9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2404" y="351295"/>
                                <a:ext cx="575310" cy="287594"/>
                              </a:xfrm>
                              <a:prstGeom prst="straightConnector1">
                                <a:avLst/>
                              </a:prstGeom>
                              <a:ln w="28575">
                                <a:solidFill>
                                  <a:srgbClr val="0070C0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sp>
                        <p:nvSpPr>
                          <p:cNvPr id="121" name="Rectángulo: esquinas redondeadas 120">
                            <a:extLst>
                              <a:ext uri="{FF2B5EF4-FFF2-40B4-BE49-F238E27FC236}">
                                <a16:creationId xmlns:a16="http://schemas.microsoft.com/office/drawing/2014/main" id="{1D914143-7208-422B-9607-5E4B838A06C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202092" y="1265656"/>
                            <a:ext cx="456689" cy="393904"/>
                          </a:xfrm>
                          <a:prstGeom prst="roundRect">
                            <a:avLst/>
                          </a:prstGeom>
                          <a:noFill/>
                          <a:ln w="28575">
                            <a:solidFill>
                              <a:srgbClr val="00B0F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/>
                          </a:p>
                        </p:txBody>
                      </p:sp>
                      <p:cxnSp>
                        <p:nvCxnSpPr>
                          <p:cNvPr id="122" name="Conector recto de flecha 121">
                            <a:extLst>
                              <a:ext uri="{FF2B5EF4-FFF2-40B4-BE49-F238E27FC236}">
                                <a16:creationId xmlns:a16="http://schemas.microsoft.com/office/drawing/2014/main" id="{3A486F8B-5A9C-4126-973E-CDF0F70F90E1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1346685" y="1488111"/>
                            <a:ext cx="559926" cy="155431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rgbClr val="00B0F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119" name="Cuadro de texto 2">
                          <a:extLst>
                            <a:ext uri="{FF2B5EF4-FFF2-40B4-BE49-F238E27FC236}">
                              <a16:creationId xmlns:a16="http://schemas.microsoft.com/office/drawing/2014/main" id="{978345DA-1681-4423-84E6-BCF8E202A89E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739032" y="1487707"/>
                          <a:ext cx="2334859" cy="464573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>
                          <a:noAutofit/>
                        </a:bodyPr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ES_tradnl" sz="1000" b="1">
                              <a:solidFill>
                                <a:srgbClr val="00B0F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ALIMENTACIÓN 12 V</a:t>
                          </a:r>
                          <a:endParaRPr lang="es-ES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116" name="Rectángulo: esquinas redondeadas 115">
                        <a:extLst>
                          <a:ext uri="{FF2B5EF4-FFF2-40B4-BE49-F238E27FC236}">
                            <a16:creationId xmlns:a16="http://schemas.microsoft.com/office/drawing/2014/main" id="{688B7986-4CF0-44DE-BCB5-C31CCCA7BD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518" y="3219817"/>
                        <a:ext cx="294701" cy="349660"/>
                      </a:xfrm>
                      <a:prstGeom prst="roundRect">
                        <a:avLst/>
                      </a:prstGeom>
                      <a:noFill/>
                      <a:ln w="28575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/>
                      </a:p>
                    </p:txBody>
                  </p:sp>
                  <p:cxnSp>
                    <p:nvCxnSpPr>
                      <p:cNvPr id="117" name="Conector recto de flecha 116">
                        <a:extLst>
                          <a:ext uri="{FF2B5EF4-FFF2-40B4-BE49-F238E27FC236}">
                            <a16:creationId xmlns:a16="http://schemas.microsoft.com/office/drawing/2014/main" id="{B76A5D36-ABB0-4A35-BEA7-AFC9C27B1613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715395" y="3355010"/>
                        <a:ext cx="1080647" cy="45719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cxnSp>
          <p:nvCxnSpPr>
            <p:cNvPr id="81" name="Conector recto de flecha 80">
              <a:extLst>
                <a:ext uri="{FF2B5EF4-FFF2-40B4-BE49-F238E27FC236}">
                  <a16:creationId xmlns:a16="http://schemas.microsoft.com/office/drawing/2014/main" id="{6CAC13E2-6BDD-4B96-883E-A7BEAD316491}"/>
                </a:ext>
              </a:extLst>
            </p:cNvPr>
            <p:cNvCxnSpPr/>
            <p:nvPr/>
          </p:nvCxnSpPr>
          <p:spPr>
            <a:xfrm flipV="1">
              <a:off x="2486025" y="5829300"/>
              <a:ext cx="638175" cy="9525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1722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28" y="351471"/>
            <a:ext cx="9601200" cy="1485900"/>
          </a:xfrm>
        </p:spPr>
        <p:txBody>
          <a:bodyPr/>
          <a:lstStyle/>
          <a:p>
            <a:r>
              <a:rPr lang="es-ES" dirty="0"/>
              <a:t>MOVIMIENTOS DEL SISTEMA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AE66D3B-5203-4B3F-A005-16F8886BF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476" y="1490798"/>
            <a:ext cx="6101389" cy="3529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Se dan de forma simultánea los siguientes movimientos:</a:t>
            </a:r>
          </a:p>
          <a:p>
            <a:r>
              <a:rPr lang="es-ES" b="1" dirty="0"/>
              <a:t>Traslación</a:t>
            </a:r>
            <a:r>
              <a:rPr lang="es-ES" dirty="0"/>
              <a:t>: </a:t>
            </a:r>
            <a:r>
              <a:rPr lang="es-ES" i="1" dirty="0"/>
              <a:t>Motor Slider</a:t>
            </a:r>
          </a:p>
          <a:p>
            <a:pPr lvl="1"/>
            <a:r>
              <a:rPr lang="es-ES" dirty="0"/>
              <a:t>Transmite el movimiento con la correa al carro</a:t>
            </a:r>
          </a:p>
          <a:p>
            <a:pPr lvl="1"/>
            <a:r>
              <a:rPr lang="es-ES" dirty="0"/>
              <a:t>Motor estático</a:t>
            </a:r>
          </a:p>
          <a:p>
            <a:pPr lvl="1"/>
            <a:endParaRPr lang="es-ES" sz="700" dirty="0"/>
          </a:p>
          <a:p>
            <a:r>
              <a:rPr lang="es-ES" b="1" dirty="0"/>
              <a:t>Rotación</a:t>
            </a:r>
            <a:r>
              <a:rPr lang="es-ES" dirty="0"/>
              <a:t>: </a:t>
            </a:r>
            <a:r>
              <a:rPr lang="es-ES" i="1" dirty="0"/>
              <a:t>Motor Winder</a:t>
            </a:r>
          </a:p>
          <a:p>
            <a:pPr lvl="1"/>
            <a:r>
              <a:rPr lang="es-ES" dirty="0"/>
              <a:t>Proporciona el giro de la bobina</a:t>
            </a:r>
          </a:p>
          <a:p>
            <a:pPr lvl="1"/>
            <a:r>
              <a:rPr lang="es-ES" dirty="0"/>
              <a:t>Motor móvil colocado sobre el carro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4C1DEF2-2EAC-4BF0-9F9C-10FAB62344B2}"/>
              </a:ext>
            </a:extLst>
          </p:cNvPr>
          <p:cNvGrpSpPr/>
          <p:nvPr/>
        </p:nvGrpSpPr>
        <p:grpSpPr>
          <a:xfrm>
            <a:off x="7370924" y="1404702"/>
            <a:ext cx="4373664" cy="3444136"/>
            <a:chOff x="556952" y="0"/>
            <a:chExt cx="4490433" cy="3702025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8FCA552F-EDEF-43A3-9178-BCD8B56B345D}"/>
                </a:ext>
              </a:extLst>
            </p:cNvPr>
            <p:cNvGrpSpPr/>
            <p:nvPr/>
          </p:nvGrpSpPr>
          <p:grpSpPr>
            <a:xfrm>
              <a:off x="556952" y="0"/>
              <a:ext cx="4490433" cy="3702025"/>
              <a:chOff x="556952" y="0"/>
              <a:chExt cx="4490433" cy="3702025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C4EEE82A-0904-4F9E-8AA2-BD0B8284A66D}"/>
                  </a:ext>
                </a:extLst>
              </p:cNvPr>
              <p:cNvGrpSpPr/>
              <p:nvPr/>
            </p:nvGrpSpPr>
            <p:grpSpPr>
              <a:xfrm>
                <a:off x="556952" y="0"/>
                <a:ext cx="4490433" cy="3702025"/>
                <a:chOff x="556952" y="0"/>
                <a:chExt cx="4490433" cy="3702025"/>
              </a:xfrm>
            </p:grpSpPr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47CAE218-8E00-4F4D-AA17-736BB74B4A4E}"/>
                    </a:ext>
                  </a:extLst>
                </p:cNvPr>
                <p:cNvGrpSpPr/>
                <p:nvPr/>
              </p:nvGrpSpPr>
              <p:grpSpPr>
                <a:xfrm>
                  <a:off x="556952" y="0"/>
                  <a:ext cx="4490433" cy="3702025"/>
                  <a:chOff x="547427" y="0"/>
                  <a:chExt cx="4490433" cy="3702025"/>
                </a:xfrm>
              </p:grpSpPr>
              <p:grpSp>
                <p:nvGrpSpPr>
                  <p:cNvPr id="15" name="Grupo 14">
                    <a:extLst>
                      <a:ext uri="{FF2B5EF4-FFF2-40B4-BE49-F238E27FC236}">
                        <a16:creationId xmlns:a16="http://schemas.microsoft.com/office/drawing/2014/main" id="{311095AC-FA9A-4C05-9FAC-9C4E23252575}"/>
                      </a:ext>
                    </a:extLst>
                  </p:cNvPr>
                  <p:cNvGrpSpPr/>
                  <p:nvPr/>
                </p:nvGrpSpPr>
                <p:grpSpPr>
                  <a:xfrm>
                    <a:off x="676875" y="0"/>
                    <a:ext cx="4360985" cy="3702025"/>
                    <a:chOff x="391125" y="9525"/>
                    <a:chExt cx="4360985" cy="3702025"/>
                  </a:xfrm>
                </p:grpSpPr>
                <p:pic>
                  <p:nvPicPr>
                    <p:cNvPr id="21" name="Imagen 20">
                      <a:extLst>
                        <a:ext uri="{FF2B5EF4-FFF2-40B4-BE49-F238E27FC236}">
                          <a16:creationId xmlns:a16="http://schemas.microsoft.com/office/drawing/2014/main" id="{4A8A4F90-F486-4E06-8D44-EB01B78EE2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91125" y="9525"/>
                      <a:ext cx="4360985" cy="3702025"/>
                    </a:xfrm>
                    <a:prstGeom prst="rect">
                      <a:avLst/>
                    </a:prstGeom>
                    <a:ln w="38100" cap="sq">
                      <a:solidFill>
                        <a:srgbClr val="000000"/>
                      </a:solidFill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p:spPr>
                </p:pic>
                <p:sp>
                  <p:nvSpPr>
                    <p:cNvPr id="19" name="Cuadro de texto 2">
                      <a:extLst>
                        <a:ext uri="{FF2B5EF4-FFF2-40B4-BE49-F238E27FC236}">
                          <a16:creationId xmlns:a16="http://schemas.microsoft.com/office/drawing/2014/main" id="{3DEFE9AE-6F5C-4F9C-9953-15D488BEC596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581275" y="123825"/>
                      <a:ext cx="1285240" cy="2857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MOTOR WINDER</a:t>
                      </a:r>
                      <a:endParaRPr lang="es-ES" sz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20" name="Conector recto de flecha 19">
                      <a:extLst>
                        <a:ext uri="{FF2B5EF4-FFF2-40B4-BE49-F238E27FC236}">
                          <a16:creationId xmlns:a16="http://schemas.microsoft.com/office/drawing/2014/main" id="{F1D23AB6-A3AE-4E0C-A1C5-4CF510C1EC9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600326" y="400050"/>
                      <a:ext cx="514349" cy="637540"/>
                    </a:xfrm>
                    <a:prstGeom prst="straightConnector1">
                      <a:avLst/>
                    </a:prstGeom>
                    <a:ln w="28575">
                      <a:solidFill>
                        <a:schemeClr val="accent2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" name="Cuadro de texto 2">
                    <a:extLst>
                      <a:ext uri="{FF2B5EF4-FFF2-40B4-BE49-F238E27FC236}">
                        <a16:creationId xmlns:a16="http://schemas.microsoft.com/office/drawing/2014/main" id="{15F35CD8-6E7E-4F3E-8233-DAA94D30295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47427" y="1059861"/>
                    <a:ext cx="1285240" cy="2857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s-ES_tradnl" sz="1100" b="1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MOTOR SLIDER</a:t>
                    </a:r>
                    <a:endParaRPr lang="es-ES" sz="1200" dirty="0">
                      <a:solidFill>
                        <a:schemeClr val="accent2">
                          <a:lumMod val="75000"/>
                        </a:schemeClr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7" name="Conector recto de flecha 16">
                    <a:extLst>
                      <a:ext uri="{FF2B5EF4-FFF2-40B4-BE49-F238E27FC236}">
                        <a16:creationId xmlns:a16="http://schemas.microsoft.com/office/drawing/2014/main" id="{9618EB75-61E1-4F93-BFF1-EB721A2AA2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2145" y="1414104"/>
                    <a:ext cx="86580" cy="795338"/>
                  </a:xfrm>
                  <a:prstGeom prst="straightConnector1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" name="Conector recto de flecha 12">
                  <a:extLst>
                    <a:ext uri="{FF2B5EF4-FFF2-40B4-BE49-F238E27FC236}">
                      <a16:creationId xmlns:a16="http://schemas.microsoft.com/office/drawing/2014/main" id="{ABF6570C-E0AD-4911-902E-433A1A2B5750}"/>
                    </a:ext>
                  </a:extLst>
                </p:cNvPr>
                <p:cNvCxnSpPr/>
                <p:nvPr/>
              </p:nvCxnSpPr>
              <p:spPr>
                <a:xfrm flipV="1">
                  <a:off x="2447925" y="2047160"/>
                  <a:ext cx="1009650" cy="324565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Cuadro de texto 2">
                  <a:extLst>
                    <a:ext uri="{FF2B5EF4-FFF2-40B4-BE49-F238E27FC236}">
                      <a16:creationId xmlns:a16="http://schemas.microsoft.com/office/drawing/2014/main" id="{AE7C34C0-9546-4F22-9862-8724D8D9F8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20539435">
                  <a:off x="2371726" y="2209800"/>
                  <a:ext cx="1285240" cy="2857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100" b="1" dirty="0">
                      <a:solidFill>
                        <a:schemeClr val="accent6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TRASLACIÓN</a:t>
                  </a:r>
                  <a:endParaRPr lang="es-ES" sz="1200" dirty="0">
                    <a:solidFill>
                      <a:schemeClr val="accent6">
                        <a:lumMod val="5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1" name="Conector: curvado 10">
                <a:extLst>
                  <a:ext uri="{FF2B5EF4-FFF2-40B4-BE49-F238E27FC236}">
                    <a16:creationId xmlns:a16="http://schemas.microsoft.com/office/drawing/2014/main" id="{2BCA9CFF-4B99-4909-BF17-63388819EF36}"/>
                  </a:ext>
                </a:extLst>
              </p:cNvPr>
              <p:cNvCxnSpPr/>
              <p:nvPr/>
            </p:nvCxnSpPr>
            <p:spPr>
              <a:xfrm flipV="1">
                <a:off x="2324100" y="1323975"/>
                <a:ext cx="152400" cy="257175"/>
              </a:xfrm>
              <a:prstGeom prst="curvedConnector3">
                <a:avLst>
                  <a:gd name="adj1" fmla="val 163334"/>
                </a:avLst>
              </a:prstGeom>
              <a:ln w="28575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CBBE0D4A-03F3-4E21-9707-4590F56DB7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590501">
              <a:off x="1838325" y="800100"/>
              <a:ext cx="1285240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_tradnl" sz="1100" b="1" dirty="0">
                  <a:solidFill>
                    <a:schemeClr val="accent6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ROTACIÓN</a:t>
              </a:r>
              <a:endParaRPr lang="es-ES" sz="120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C8DB86F-76AA-46EA-B30B-48B97086CF18}"/>
              </a:ext>
            </a:extLst>
          </p:cNvPr>
          <p:cNvSpPr/>
          <p:nvPr/>
        </p:nvSpPr>
        <p:spPr>
          <a:xfrm>
            <a:off x="1540912" y="5592441"/>
            <a:ext cx="960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dirty="0"/>
              <a:t>Cada vez que el motor </a:t>
            </a:r>
            <a:r>
              <a:rPr lang="es-ES_tradnl" b="1" dirty="0"/>
              <a:t>Winder</a:t>
            </a:r>
            <a:r>
              <a:rPr lang="es-ES_tradnl" dirty="0"/>
              <a:t> complete tres vueltas, el motor </a:t>
            </a:r>
            <a:r>
              <a:rPr lang="es-ES_tradnl" b="1" dirty="0"/>
              <a:t>Slider</a:t>
            </a:r>
            <a:r>
              <a:rPr lang="es-ES_tradnl" dirty="0"/>
              <a:t> girará de forma que la bobina avance 0,80 mm longitudinalmente, para evitar la superposición de hilos.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7409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28" y="351471"/>
            <a:ext cx="9601200" cy="1485900"/>
          </a:xfrm>
        </p:spPr>
        <p:txBody>
          <a:bodyPr/>
          <a:lstStyle/>
          <a:p>
            <a:r>
              <a:rPr lang="es-ES" dirty="0"/>
              <a:t>SISTEMA MECÁNICO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F2DF57-1147-408A-AB77-C7A8D318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90261"/>
            <a:ext cx="4408415" cy="4907902"/>
          </a:xfrm>
        </p:spPr>
        <p:txBody>
          <a:bodyPr>
            <a:normAutofit lnSpcReduction="10000"/>
          </a:bodyPr>
          <a:lstStyle/>
          <a:p>
            <a:r>
              <a:rPr lang="es-ES" b="1" dirty="0"/>
              <a:t>Estructura</a:t>
            </a:r>
          </a:p>
          <a:p>
            <a:endParaRPr lang="es-ES" sz="400" dirty="0"/>
          </a:p>
          <a:p>
            <a:pPr lvl="1"/>
            <a:r>
              <a:rPr lang="es-ES" sz="1800" dirty="0"/>
              <a:t>Perfiles de aluminio</a:t>
            </a:r>
          </a:p>
          <a:p>
            <a:pPr lvl="1"/>
            <a:endParaRPr lang="es-ES" sz="1800" dirty="0"/>
          </a:p>
          <a:p>
            <a:pPr lvl="1"/>
            <a:r>
              <a:rPr lang="es-ES" sz="1800" dirty="0"/>
              <a:t>Ejes</a:t>
            </a:r>
          </a:p>
          <a:p>
            <a:pPr lvl="1"/>
            <a:endParaRPr lang="es-ES" sz="1800" dirty="0"/>
          </a:p>
          <a:p>
            <a:r>
              <a:rPr lang="es-ES" b="1" dirty="0"/>
              <a:t>Transmisión del movimiento</a:t>
            </a:r>
          </a:p>
          <a:p>
            <a:pPr marL="0" indent="0">
              <a:buNone/>
            </a:pPr>
            <a:endParaRPr lang="es-ES" sz="400" dirty="0"/>
          </a:p>
          <a:p>
            <a:pPr lvl="1"/>
            <a:r>
              <a:rPr lang="es-ES" dirty="0"/>
              <a:t>Correa dentada GT2</a:t>
            </a:r>
          </a:p>
          <a:p>
            <a:pPr lvl="1"/>
            <a:endParaRPr lang="es-ES" dirty="0"/>
          </a:p>
          <a:p>
            <a:pPr lvl="1"/>
            <a:r>
              <a:rPr lang="es-ES" dirty="0"/>
              <a:t>Rodamientos lineales </a:t>
            </a:r>
            <a:r>
              <a:rPr lang="es-ES_tradnl" dirty="0"/>
              <a:t>Lm8uu </a:t>
            </a:r>
          </a:p>
          <a:p>
            <a:pPr marL="530352" lvl="1" indent="0">
              <a:buNone/>
            </a:pPr>
            <a:endParaRPr lang="es-ES_tradnl" dirty="0"/>
          </a:p>
          <a:p>
            <a:pPr marL="530352" lvl="1" indent="0">
              <a:buNone/>
            </a:pPr>
            <a:endParaRPr lang="es-ES_tradnl" dirty="0"/>
          </a:p>
          <a:p>
            <a:r>
              <a:rPr lang="es-ES_tradnl" b="1" dirty="0"/>
              <a:t>Carrete de la bobina objetivo</a:t>
            </a:r>
            <a:endParaRPr lang="es-ES" b="1" dirty="0"/>
          </a:p>
          <a:p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BF7A476-14B3-40CF-9B1A-A209551A5C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1" r="22083"/>
          <a:stretch/>
        </p:blipFill>
        <p:spPr bwMode="auto">
          <a:xfrm>
            <a:off x="8057696" y="4517509"/>
            <a:ext cx="2351056" cy="21445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47E79CE-113C-4E0C-B416-57E9DD337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508" y="3567264"/>
            <a:ext cx="738012" cy="738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rodamientos lineales lm8uu">
            <a:extLst>
              <a:ext uri="{FF2B5EF4-FFF2-40B4-BE49-F238E27FC236}">
                <a16:creationId xmlns:a16="http://schemas.microsoft.com/office/drawing/2014/main" id="{417CE29F-64BD-4316-A731-77562E752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724" y="4387431"/>
            <a:ext cx="613581" cy="61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BF16AAB-9E72-4F2E-B661-17E109A6A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877" y="1554394"/>
            <a:ext cx="1214245" cy="881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 descr="Resultado de imagen de ejes lineales 8 mm  304, calidad H9.">
            <a:extLst>
              <a:ext uri="{FF2B5EF4-FFF2-40B4-BE49-F238E27FC236}">
                <a16:creationId xmlns:a16="http://schemas.microsoft.com/office/drawing/2014/main" id="{3573CAAF-0DB9-43FB-9334-DCBA0CA0B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474" y="2623719"/>
            <a:ext cx="702080" cy="568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D7E19B89-3D59-4DB1-AF4A-9815573195A7}"/>
              </a:ext>
            </a:extLst>
          </p:cNvPr>
          <p:cNvCxnSpPr>
            <a:cxnSpLocks/>
          </p:cNvCxnSpPr>
          <p:nvPr/>
        </p:nvCxnSpPr>
        <p:spPr>
          <a:xfrm>
            <a:off x="5339838" y="5784047"/>
            <a:ext cx="23369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28" y="351471"/>
            <a:ext cx="9601200" cy="1485900"/>
          </a:xfrm>
        </p:spPr>
        <p:txBody>
          <a:bodyPr/>
          <a:lstStyle/>
          <a:p>
            <a:r>
              <a:rPr lang="es-ES" dirty="0"/>
              <a:t>SISTEMA MECÁNICO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72E134AD-9B08-46AF-A23D-4F32C3737EB0}"/>
              </a:ext>
            </a:extLst>
          </p:cNvPr>
          <p:cNvSpPr txBox="1">
            <a:spLocks/>
          </p:cNvSpPr>
          <p:nvPr/>
        </p:nvSpPr>
        <p:spPr>
          <a:xfrm>
            <a:off x="1077975" y="1048870"/>
            <a:ext cx="10414778" cy="52712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s-ES" sz="2900" b="1" dirty="0"/>
              <a:t>Componentes impresos en 3D</a:t>
            </a:r>
          </a:p>
          <a:p>
            <a:pPr lvl="1">
              <a:lnSpc>
                <a:spcPct val="170000"/>
              </a:lnSpc>
            </a:pPr>
            <a:r>
              <a:rPr lang="es-ES" sz="2300" dirty="0"/>
              <a:t>Carro y carcasas</a:t>
            </a:r>
          </a:p>
          <a:p>
            <a:pPr lvl="1">
              <a:lnSpc>
                <a:spcPct val="170000"/>
              </a:lnSpc>
            </a:pPr>
            <a:r>
              <a:rPr lang="es-ES" sz="2300" dirty="0"/>
              <a:t>Soportes de los motores y ejes</a:t>
            </a:r>
          </a:p>
          <a:p>
            <a:pPr lvl="1">
              <a:lnSpc>
                <a:spcPct val="170000"/>
              </a:lnSpc>
            </a:pPr>
            <a:r>
              <a:rPr lang="es-ES" sz="2300" dirty="0"/>
              <a:t>Tensionador de la correa</a:t>
            </a:r>
          </a:p>
          <a:p>
            <a:pPr lvl="1">
              <a:lnSpc>
                <a:spcPct val="170000"/>
              </a:lnSpc>
            </a:pPr>
            <a:r>
              <a:rPr lang="es-ES" sz="2300" dirty="0"/>
              <a:t>Tensionador del hilo</a:t>
            </a:r>
          </a:p>
          <a:p>
            <a:pPr lvl="1">
              <a:lnSpc>
                <a:spcPct val="170000"/>
              </a:lnSpc>
            </a:pPr>
            <a:r>
              <a:rPr lang="es-ES" sz="2300" dirty="0"/>
              <a:t>Soporte del final de carrera</a:t>
            </a:r>
          </a:p>
          <a:p>
            <a:pPr lvl="1">
              <a:lnSpc>
                <a:spcPct val="170000"/>
              </a:lnSpc>
            </a:pPr>
            <a:r>
              <a:rPr lang="es-ES" sz="2300" dirty="0"/>
              <a:t>Soporte del carrete</a:t>
            </a:r>
          </a:p>
          <a:p>
            <a:pPr lvl="1">
              <a:lnSpc>
                <a:spcPct val="170000"/>
              </a:lnSpc>
            </a:pPr>
            <a:r>
              <a:rPr lang="es-ES" sz="2300" dirty="0"/>
              <a:t>Soporte de la bobina proveedora</a:t>
            </a:r>
            <a:endParaRPr lang="es-ES" dirty="0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8DBABF2D-C120-46C1-AB21-61D3C6A768A7}"/>
              </a:ext>
            </a:extLst>
          </p:cNvPr>
          <p:cNvGrpSpPr/>
          <p:nvPr/>
        </p:nvGrpSpPr>
        <p:grpSpPr>
          <a:xfrm>
            <a:off x="5183435" y="1233681"/>
            <a:ext cx="6586118" cy="2195319"/>
            <a:chOff x="-305002" y="-79208"/>
            <a:chExt cx="6586689" cy="2195763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580EFE79-8433-443C-AEA8-FC8B64C125F1}"/>
                </a:ext>
              </a:extLst>
            </p:cNvPr>
            <p:cNvGrpSpPr/>
            <p:nvPr/>
          </p:nvGrpSpPr>
          <p:grpSpPr>
            <a:xfrm>
              <a:off x="513347" y="182071"/>
              <a:ext cx="5768340" cy="1934484"/>
              <a:chOff x="0" y="-10434"/>
              <a:chExt cx="5768340" cy="1934484"/>
            </a:xfrm>
          </p:grpSpPr>
          <p:grpSp>
            <p:nvGrpSpPr>
              <p:cNvPr id="13" name="Grupo 12">
                <a:extLst>
                  <a:ext uri="{FF2B5EF4-FFF2-40B4-BE49-F238E27FC236}">
                    <a16:creationId xmlns:a16="http://schemas.microsoft.com/office/drawing/2014/main" id="{78D22D28-0148-4BB7-98A0-D9B347ED88E4}"/>
                  </a:ext>
                </a:extLst>
              </p:cNvPr>
              <p:cNvGrpSpPr/>
              <p:nvPr/>
            </p:nvGrpSpPr>
            <p:grpSpPr>
              <a:xfrm>
                <a:off x="0" y="0"/>
                <a:ext cx="5768340" cy="1924050"/>
                <a:chOff x="0" y="0"/>
                <a:chExt cx="5768340" cy="1924050"/>
              </a:xfrm>
            </p:grpSpPr>
            <p:pic>
              <p:nvPicPr>
                <p:cNvPr id="15" name="Imagen 14">
                  <a:extLst>
                    <a:ext uri="{FF2B5EF4-FFF2-40B4-BE49-F238E27FC236}">
                      <a16:creationId xmlns:a16="http://schemas.microsoft.com/office/drawing/2014/main" id="{CD6A376D-7BC0-48EE-9E34-68038AB8BB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57150"/>
                  <a:ext cx="2813050" cy="16383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6" name="Imagen 15">
                  <a:extLst>
                    <a:ext uri="{FF2B5EF4-FFF2-40B4-BE49-F238E27FC236}">
                      <a16:creationId xmlns:a16="http://schemas.microsoft.com/office/drawing/2014/main" id="{5684725C-707A-4297-A7D6-FC0C642F67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28950" y="0"/>
                  <a:ext cx="2739390" cy="192405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cxnSp>
            <p:nvCxnSpPr>
              <p:cNvPr id="11" name="Conector recto de flecha 10">
                <a:extLst>
                  <a:ext uri="{FF2B5EF4-FFF2-40B4-BE49-F238E27FC236}">
                    <a16:creationId xmlns:a16="http://schemas.microsoft.com/office/drawing/2014/main" id="{10134196-2F50-458D-9178-AD1977E223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1535" y="33087"/>
                <a:ext cx="606823" cy="817144"/>
              </a:xfrm>
              <a:prstGeom prst="straightConnector1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cto de flecha 11">
                <a:extLst>
                  <a:ext uri="{FF2B5EF4-FFF2-40B4-BE49-F238E27FC236}">
                    <a16:creationId xmlns:a16="http://schemas.microsoft.com/office/drawing/2014/main" id="{DCA24901-47BF-4F93-B78B-BAA56A887A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3948" y="-10434"/>
                <a:ext cx="1143818" cy="475521"/>
              </a:xfrm>
              <a:prstGeom prst="straightConnector1">
                <a:avLst/>
              </a:prstGeom>
              <a:ln w="38100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Cuadro de texto 509">
              <a:extLst>
                <a:ext uri="{FF2B5EF4-FFF2-40B4-BE49-F238E27FC236}">
                  <a16:creationId xmlns:a16="http://schemas.microsoft.com/office/drawing/2014/main" id="{9629AA86-D7DA-475B-9D35-1A66A52E5D90}"/>
                </a:ext>
              </a:extLst>
            </p:cNvPr>
            <p:cNvSpPr txBox="1"/>
            <p:nvPr/>
          </p:nvSpPr>
          <p:spPr>
            <a:xfrm>
              <a:off x="-305002" y="-79208"/>
              <a:ext cx="1788695" cy="3048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_tradnl" sz="1200" b="1" dirty="0">
                  <a:solidFill>
                    <a:schemeClr val="accent6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AJUSTE DE LA CORREA</a:t>
              </a:r>
              <a:endParaRPr lang="es-ES" sz="120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0C15EDB-DC74-4EEA-9B77-94657154A780}"/>
              </a:ext>
            </a:extLst>
          </p:cNvPr>
          <p:cNvCxnSpPr>
            <a:cxnSpLocks/>
          </p:cNvCxnSpPr>
          <p:nvPr/>
        </p:nvCxnSpPr>
        <p:spPr>
          <a:xfrm>
            <a:off x="4141486" y="2231558"/>
            <a:ext cx="16078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89E2596D-93E7-466A-91B3-6E8FE5088933}"/>
              </a:ext>
            </a:extLst>
          </p:cNvPr>
          <p:cNvCxnSpPr>
            <a:cxnSpLocks/>
          </p:cNvCxnSpPr>
          <p:nvPr/>
        </p:nvCxnSpPr>
        <p:spPr>
          <a:xfrm>
            <a:off x="5647765" y="2834658"/>
            <a:ext cx="896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agen 36">
            <a:extLst>
              <a:ext uri="{FF2B5EF4-FFF2-40B4-BE49-F238E27FC236}">
                <a16:creationId xmlns:a16="http://schemas.microsoft.com/office/drawing/2014/main" id="{EEF976CE-09FA-4375-AB15-1AE71222A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853" y="2231558"/>
            <a:ext cx="1407738" cy="1336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9C23A547-A496-4D49-A80A-93054DDB4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736" y="2276118"/>
            <a:ext cx="1266825" cy="1291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523597B0-B0DC-411B-9609-2CE4DD4E2009}"/>
              </a:ext>
            </a:extLst>
          </p:cNvPr>
          <p:cNvCxnSpPr>
            <a:cxnSpLocks/>
          </p:cNvCxnSpPr>
          <p:nvPr/>
        </p:nvCxnSpPr>
        <p:spPr>
          <a:xfrm>
            <a:off x="5105243" y="3498046"/>
            <a:ext cx="896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Imagen 45">
            <a:extLst>
              <a:ext uri="{FF2B5EF4-FFF2-40B4-BE49-F238E27FC236}">
                <a16:creationId xmlns:a16="http://schemas.microsoft.com/office/drawing/2014/main" id="{3CB1C2E6-B2BA-4CE9-80DD-F36012304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37" y="2954637"/>
            <a:ext cx="1407738" cy="1093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867AB5E6-5D77-4FA3-BB90-5D6D30455BDF}"/>
              </a:ext>
            </a:extLst>
          </p:cNvPr>
          <p:cNvCxnSpPr>
            <a:cxnSpLocks/>
          </p:cNvCxnSpPr>
          <p:nvPr/>
        </p:nvCxnSpPr>
        <p:spPr>
          <a:xfrm>
            <a:off x="4495643" y="4116611"/>
            <a:ext cx="896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agen 49">
            <a:extLst>
              <a:ext uri="{FF2B5EF4-FFF2-40B4-BE49-F238E27FC236}">
                <a16:creationId xmlns:a16="http://schemas.microsoft.com/office/drawing/2014/main" id="{450447BF-C6D6-4528-94F3-2A5E1DD258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870" y="2275070"/>
            <a:ext cx="1405558" cy="3253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735DC415-6DD2-4AE1-91FD-4A18DACBA7F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" r="12720" b="32894"/>
          <a:stretch/>
        </p:blipFill>
        <p:spPr bwMode="auto">
          <a:xfrm>
            <a:off x="7978542" y="2976412"/>
            <a:ext cx="1519830" cy="2144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BF5846F6-40B1-46BB-99A7-A147C270C53B}"/>
              </a:ext>
            </a:extLst>
          </p:cNvPr>
          <p:cNvCxnSpPr>
            <a:cxnSpLocks/>
          </p:cNvCxnSpPr>
          <p:nvPr/>
        </p:nvCxnSpPr>
        <p:spPr>
          <a:xfrm>
            <a:off x="5363207" y="4753105"/>
            <a:ext cx="896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Imagen 55">
            <a:extLst>
              <a:ext uri="{FF2B5EF4-FFF2-40B4-BE49-F238E27FC236}">
                <a16:creationId xmlns:a16="http://schemas.microsoft.com/office/drawing/2014/main" id="{30D6E1C9-9078-4B5C-B655-9B394359B56D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623" y="4299544"/>
            <a:ext cx="1838325" cy="944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53E80208-50E5-4473-8229-C0EB95976F1A}"/>
              </a:ext>
            </a:extLst>
          </p:cNvPr>
          <p:cNvCxnSpPr>
            <a:cxnSpLocks/>
          </p:cNvCxnSpPr>
          <p:nvPr/>
        </p:nvCxnSpPr>
        <p:spPr>
          <a:xfrm>
            <a:off x="4495643" y="5344776"/>
            <a:ext cx="896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n 58">
            <a:extLst>
              <a:ext uri="{FF2B5EF4-FFF2-40B4-BE49-F238E27FC236}">
                <a16:creationId xmlns:a16="http://schemas.microsoft.com/office/drawing/2014/main" id="{3C5B7018-C23F-43A2-BD2D-43D9C18B967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557" y="4642682"/>
            <a:ext cx="2108835" cy="1570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DCB38315-A77C-42C5-984C-5B9D44B361B2}"/>
              </a:ext>
            </a:extLst>
          </p:cNvPr>
          <p:cNvCxnSpPr>
            <a:cxnSpLocks/>
          </p:cNvCxnSpPr>
          <p:nvPr/>
        </p:nvCxnSpPr>
        <p:spPr>
          <a:xfrm>
            <a:off x="5941328" y="5990234"/>
            <a:ext cx="89647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Imagen 62">
            <a:extLst>
              <a:ext uri="{FF2B5EF4-FFF2-40B4-BE49-F238E27FC236}">
                <a16:creationId xmlns:a16="http://schemas.microsoft.com/office/drawing/2014/main" id="{BB5189FE-D6EA-44BD-8F0F-46B9F2183E4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" r="14982" b="9337"/>
          <a:stretch/>
        </p:blipFill>
        <p:spPr bwMode="auto">
          <a:xfrm>
            <a:off x="8563927" y="4567445"/>
            <a:ext cx="3105150" cy="17767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2" name="Imagen 71" descr="Resultado de imagen de soporte bobina">
            <a:extLst>
              <a:ext uri="{FF2B5EF4-FFF2-40B4-BE49-F238E27FC236}">
                <a16:creationId xmlns:a16="http://schemas.microsoft.com/office/drawing/2014/main" id="{809775E8-A0B2-4013-971F-7058DC5D4E4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38665" r="51138" b="2482"/>
          <a:stretch/>
        </p:blipFill>
        <p:spPr bwMode="auto">
          <a:xfrm>
            <a:off x="7340708" y="4980111"/>
            <a:ext cx="1418910" cy="17710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4814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28" y="351471"/>
            <a:ext cx="9601200" cy="1485900"/>
          </a:xfrm>
        </p:spPr>
        <p:txBody>
          <a:bodyPr/>
          <a:lstStyle/>
          <a:p>
            <a:r>
              <a:rPr lang="es-ES" dirty="0"/>
              <a:t>SISTEMA MECÁNICO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72E134AD-9B08-46AF-A23D-4F32C3737EB0}"/>
              </a:ext>
            </a:extLst>
          </p:cNvPr>
          <p:cNvSpPr txBox="1">
            <a:spLocks/>
          </p:cNvSpPr>
          <p:nvPr/>
        </p:nvSpPr>
        <p:spPr>
          <a:xfrm>
            <a:off x="1077975" y="1048871"/>
            <a:ext cx="5878637" cy="16674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s-ES" sz="2700" b="1" dirty="0"/>
              <a:t>Componentes impresos en 3D</a:t>
            </a:r>
          </a:p>
          <a:p>
            <a:pPr lvl="1">
              <a:lnSpc>
                <a:spcPct val="170000"/>
              </a:lnSpc>
            </a:pPr>
            <a:r>
              <a:rPr lang="es-ES" sz="2100" dirty="0"/>
              <a:t>Módulos alzadores</a:t>
            </a:r>
          </a:p>
          <a:p>
            <a:pPr lvl="1">
              <a:lnSpc>
                <a:spcPct val="170000"/>
              </a:lnSpc>
            </a:pPr>
            <a:endParaRPr lang="es-ES" dirty="0"/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0C15EDB-DC74-4EEA-9B77-94657154A780}"/>
              </a:ext>
            </a:extLst>
          </p:cNvPr>
          <p:cNvCxnSpPr>
            <a:cxnSpLocks/>
          </p:cNvCxnSpPr>
          <p:nvPr/>
        </p:nvCxnSpPr>
        <p:spPr>
          <a:xfrm>
            <a:off x="4410427" y="2204664"/>
            <a:ext cx="16078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n 27">
            <a:extLst>
              <a:ext uri="{FF2B5EF4-FFF2-40B4-BE49-F238E27FC236}">
                <a16:creationId xmlns:a16="http://schemas.microsoft.com/office/drawing/2014/main" id="{9F423B01-54B6-49A4-BDDF-78799556C6D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626" y="1818003"/>
            <a:ext cx="813735" cy="773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24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75" y="424973"/>
            <a:ext cx="9601200" cy="1485900"/>
          </a:xfrm>
        </p:spPr>
        <p:txBody>
          <a:bodyPr/>
          <a:lstStyle/>
          <a:p>
            <a:r>
              <a:rPr lang="es-ES" dirty="0"/>
              <a:t>SISTEMA ELECTRÓNICO DE CONTROL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72E134AD-9B08-46AF-A23D-4F32C3737EB0}"/>
              </a:ext>
            </a:extLst>
          </p:cNvPr>
          <p:cNvSpPr txBox="1">
            <a:spLocks/>
          </p:cNvSpPr>
          <p:nvPr/>
        </p:nvSpPr>
        <p:spPr>
          <a:xfrm>
            <a:off x="1077975" y="1048871"/>
            <a:ext cx="7483319" cy="568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70000"/>
              </a:lnSpc>
            </a:pPr>
            <a:endParaRPr lang="es-ES" dirty="0"/>
          </a:p>
        </p:txBody>
      </p:sp>
      <p:sp>
        <p:nvSpPr>
          <p:cNvPr id="66" name="Marcador de contenido 3">
            <a:extLst>
              <a:ext uri="{FF2B5EF4-FFF2-40B4-BE49-F238E27FC236}">
                <a16:creationId xmlns:a16="http://schemas.microsoft.com/office/drawing/2014/main" id="{49CEAE7C-7BDA-442A-81E9-3A24BB1E4ED4}"/>
              </a:ext>
            </a:extLst>
          </p:cNvPr>
          <p:cNvSpPr txBox="1">
            <a:spLocks/>
          </p:cNvSpPr>
          <p:nvPr/>
        </p:nvSpPr>
        <p:spPr>
          <a:xfrm>
            <a:off x="1077975" y="1255058"/>
            <a:ext cx="10414778" cy="527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s-ES" dirty="0"/>
              <a:t>El sistema electrónico de control está formado por los siguientes componentes:</a:t>
            </a:r>
          </a:p>
          <a:p>
            <a:pPr>
              <a:lnSpc>
                <a:spcPct val="250000"/>
              </a:lnSpc>
            </a:pPr>
            <a:r>
              <a:rPr lang="es-ES" dirty="0"/>
              <a:t>Dos </a:t>
            </a:r>
            <a:r>
              <a:rPr lang="es-ES" b="1" dirty="0"/>
              <a:t>placas Arduino UNO </a:t>
            </a:r>
            <a:r>
              <a:rPr lang="es-ES" dirty="0"/>
              <a:t>que se comunican por el protocolo I2C </a:t>
            </a:r>
          </a:p>
          <a:p>
            <a:pPr>
              <a:lnSpc>
                <a:spcPct val="250000"/>
              </a:lnSpc>
            </a:pPr>
            <a:endParaRPr lang="es-ES" sz="200" dirty="0"/>
          </a:p>
          <a:p>
            <a:pPr>
              <a:lnSpc>
                <a:spcPct val="250000"/>
              </a:lnSpc>
            </a:pPr>
            <a:r>
              <a:rPr lang="es-ES" b="1" dirty="0"/>
              <a:t>Interruptor final de carrera </a:t>
            </a:r>
            <a:r>
              <a:rPr lang="es-ES" dirty="0"/>
              <a:t>para el posicionamiento en el espacio</a:t>
            </a:r>
          </a:p>
          <a:p>
            <a:pPr>
              <a:lnSpc>
                <a:spcPct val="250000"/>
              </a:lnSpc>
            </a:pPr>
            <a:r>
              <a:rPr lang="es-ES" b="1" dirty="0"/>
              <a:t>Pantalla LCD con botones </a:t>
            </a:r>
            <a:r>
              <a:rPr lang="es-ES" dirty="0"/>
              <a:t>donde el usuario introduce los parámetros de la bobina</a:t>
            </a:r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A082C509-A229-48E8-8581-E04D9DB2FE90}"/>
              </a:ext>
            </a:extLst>
          </p:cNvPr>
          <p:cNvGrpSpPr/>
          <p:nvPr/>
        </p:nvGrpSpPr>
        <p:grpSpPr>
          <a:xfrm>
            <a:off x="2287189" y="5109739"/>
            <a:ext cx="7125192" cy="1622753"/>
            <a:chOff x="-216646" y="0"/>
            <a:chExt cx="7125468" cy="1622753"/>
          </a:xfrm>
        </p:grpSpPr>
        <p:sp>
          <p:nvSpPr>
            <p:cNvPr id="70" name="Cuadro de texto 2">
              <a:extLst>
                <a:ext uri="{FF2B5EF4-FFF2-40B4-BE49-F238E27FC236}">
                  <a16:creationId xmlns:a16="http://schemas.microsoft.com/office/drawing/2014/main" id="{3809B604-DF94-41A3-8092-6B075AC98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16646" y="1039271"/>
              <a:ext cx="1594057" cy="325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457200"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_tradnl" sz="1000" b="1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Mensaje inicial</a:t>
              </a:r>
              <a:endParaRPr lang="es-E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C43DBB61-7143-4F79-AE83-637B695C9350}"/>
                </a:ext>
              </a:extLst>
            </p:cNvPr>
            <p:cNvGrpSpPr/>
            <p:nvPr/>
          </p:nvGrpSpPr>
          <p:grpSpPr>
            <a:xfrm>
              <a:off x="0" y="0"/>
              <a:ext cx="6908822" cy="1622753"/>
              <a:chOff x="0" y="0"/>
              <a:chExt cx="6908822" cy="1622753"/>
            </a:xfrm>
          </p:grpSpPr>
          <p:sp>
            <p:nvSpPr>
              <p:cNvPr id="72" name="Cuadro de texto 2">
                <a:extLst>
                  <a:ext uri="{FF2B5EF4-FFF2-40B4-BE49-F238E27FC236}">
                    <a16:creationId xmlns:a16="http://schemas.microsoft.com/office/drawing/2014/main" id="{FA9F473F-E7E0-4272-8FED-A49112C32F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0957" y="1072843"/>
                <a:ext cx="1880012" cy="5499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457200"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_tradnl" sz="1000" b="1" dirty="0">
                    <a:solidFill>
                      <a:srgbClr val="00206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Introducir longitud de la bobina objetivo</a:t>
                </a:r>
                <a:endParaRPr lang="es-ES" sz="12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E57CFAC0-2EBC-4F27-9DF7-948820A7C10F}"/>
                  </a:ext>
                </a:extLst>
              </p:cNvPr>
              <p:cNvGrpSpPr/>
              <p:nvPr/>
            </p:nvGrpSpPr>
            <p:grpSpPr>
              <a:xfrm>
                <a:off x="0" y="0"/>
                <a:ext cx="6908822" cy="1496269"/>
                <a:chOff x="0" y="0"/>
                <a:chExt cx="6908822" cy="1496269"/>
              </a:xfrm>
            </p:grpSpPr>
            <p:grpSp>
              <p:nvGrpSpPr>
                <p:cNvPr id="74" name="Grupo 73">
                  <a:extLst>
                    <a:ext uri="{FF2B5EF4-FFF2-40B4-BE49-F238E27FC236}">
                      <a16:creationId xmlns:a16="http://schemas.microsoft.com/office/drawing/2014/main" id="{BBDD9555-7DF7-40A0-ACC5-DBD6374DB67D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832067" cy="1496269"/>
                  <a:chOff x="0" y="0"/>
                  <a:chExt cx="6832067" cy="1496269"/>
                </a:xfrm>
              </p:grpSpPr>
              <p:grpSp>
                <p:nvGrpSpPr>
                  <p:cNvPr id="76" name="Grupo 75">
                    <a:extLst>
                      <a:ext uri="{FF2B5EF4-FFF2-40B4-BE49-F238E27FC236}">
                        <a16:creationId xmlns:a16="http://schemas.microsoft.com/office/drawing/2014/main" id="{4F3D8E54-1402-4044-A4A9-D3FD738D67DB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6832067" cy="1032008"/>
                    <a:chOff x="0" y="0"/>
                    <a:chExt cx="6832067" cy="1032008"/>
                  </a:xfrm>
                </p:grpSpPr>
                <p:pic>
                  <p:nvPicPr>
                    <p:cNvPr id="78" name="Imagen 77">
                      <a:extLst>
                        <a:ext uri="{FF2B5EF4-FFF2-40B4-BE49-F238E27FC236}">
                          <a16:creationId xmlns:a16="http://schemas.microsoft.com/office/drawing/2014/main" id="{AB46E04C-C07B-42FC-848D-C4182D5481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172" t="6631" r="24333"/>
                    <a:stretch/>
                  </p:blipFill>
                  <p:spPr bwMode="auto">
                    <a:xfrm>
                      <a:off x="0" y="0"/>
                      <a:ext cx="1444625" cy="99885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pic>
                  <p:nvPicPr>
                    <p:cNvPr id="79" name="Imagen 78">
                      <a:extLst>
                        <a:ext uri="{FF2B5EF4-FFF2-40B4-BE49-F238E27FC236}">
                          <a16:creationId xmlns:a16="http://schemas.microsoft.com/office/drawing/2014/main" id="{30F17B83-A316-4C5A-8763-CAA3A46EFD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303" t="7580" r="29307"/>
                    <a:stretch/>
                  </p:blipFill>
                  <p:spPr bwMode="auto">
                    <a:xfrm>
                      <a:off x="1873560" y="19183"/>
                      <a:ext cx="1323340" cy="10128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pic>
                  <p:nvPicPr>
                    <p:cNvPr id="80" name="Imagen 79">
                      <a:extLst>
                        <a:ext uri="{FF2B5EF4-FFF2-40B4-BE49-F238E27FC236}">
                          <a16:creationId xmlns:a16="http://schemas.microsoft.com/office/drawing/2014/main" id="{FD12E038-D9AE-4377-A536-DB4587741B8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6701" t="17051" r="26556" b="4527"/>
                    <a:stretch/>
                  </p:blipFill>
                  <p:spPr bwMode="auto">
                    <a:xfrm>
                      <a:off x="3600050" y="31972"/>
                      <a:ext cx="1424305" cy="984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pic>
                  <p:nvPicPr>
                    <p:cNvPr id="81" name="Imagen 80">
                      <a:extLst>
                        <a:ext uri="{FF2B5EF4-FFF2-40B4-BE49-F238E27FC236}">
                          <a16:creationId xmlns:a16="http://schemas.microsoft.com/office/drawing/2014/main" id="{E67A13C0-E270-42B6-8E5C-16E2BFE320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200" t="7342" r="19690"/>
                    <a:stretch/>
                  </p:blipFill>
                  <p:spPr bwMode="auto">
                    <a:xfrm>
                      <a:off x="5409667" y="31972"/>
                      <a:ext cx="1422400" cy="9671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cxnSp>
                  <p:nvCxnSpPr>
                    <p:cNvPr id="82" name="Conector recto de flecha 81">
                      <a:extLst>
                        <a:ext uri="{FF2B5EF4-FFF2-40B4-BE49-F238E27FC236}">
                          <a16:creationId xmlns:a16="http://schemas.microsoft.com/office/drawing/2014/main" id="{AC066CA4-7846-4873-BE44-8755855CC38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60235" y="478914"/>
                      <a:ext cx="230199" cy="0"/>
                    </a:xfrm>
                    <a:prstGeom prst="straightConnector1">
                      <a:avLst/>
                    </a:prstGeom>
                    <a:noFill/>
                    <a:ln w="38100" cap="flat" cmpd="sng" algn="ctr">
                      <a:solidFill>
                        <a:srgbClr val="002060"/>
                      </a:solidFill>
                      <a:prstDash val="solid"/>
                      <a:tailEnd type="triangle"/>
                    </a:ln>
                    <a:effectLst/>
                  </p:spPr>
                </p:cxnSp>
                <p:cxnSp>
                  <p:nvCxnSpPr>
                    <p:cNvPr id="83" name="Conector recto de flecha 82">
                      <a:extLst>
                        <a:ext uri="{FF2B5EF4-FFF2-40B4-BE49-F238E27FC236}">
                          <a16:creationId xmlns:a16="http://schemas.microsoft.com/office/drawing/2014/main" id="{F4A83616-6E1C-4899-AC20-1DF7CB5534F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86724" y="491703"/>
                      <a:ext cx="230199" cy="0"/>
                    </a:xfrm>
                    <a:prstGeom prst="straightConnector1">
                      <a:avLst/>
                    </a:prstGeom>
                    <a:noFill/>
                    <a:ln w="38100" cap="flat" cmpd="sng" algn="ctr">
                      <a:solidFill>
                        <a:srgbClr val="002060"/>
                      </a:solidFill>
                      <a:prstDash val="solid"/>
                      <a:tailEnd type="triangle"/>
                    </a:ln>
                    <a:effectLst/>
                  </p:spPr>
                </p:cxnSp>
                <p:cxnSp>
                  <p:nvCxnSpPr>
                    <p:cNvPr id="84" name="Conector recto de flecha 83">
                      <a:extLst>
                        <a:ext uri="{FF2B5EF4-FFF2-40B4-BE49-F238E27FC236}">
                          <a16:creationId xmlns:a16="http://schemas.microsoft.com/office/drawing/2014/main" id="{410D4CD2-5B8D-41B5-96DE-1854DB2ABC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02735" y="517281"/>
                      <a:ext cx="230199" cy="0"/>
                    </a:xfrm>
                    <a:prstGeom prst="straightConnector1">
                      <a:avLst/>
                    </a:prstGeom>
                    <a:noFill/>
                    <a:ln w="38100" cap="flat" cmpd="sng" algn="ctr">
                      <a:solidFill>
                        <a:srgbClr val="002060"/>
                      </a:solidFill>
                      <a:prstDash val="solid"/>
                      <a:tailEnd type="triangle"/>
                    </a:ln>
                    <a:effectLst/>
                  </p:spPr>
                </p:cxnSp>
              </p:grpSp>
              <p:sp>
                <p:nvSpPr>
                  <p:cNvPr id="77" name="Cuadro de texto 2">
                    <a:extLst>
                      <a:ext uri="{FF2B5EF4-FFF2-40B4-BE49-F238E27FC236}">
                        <a16:creationId xmlns:a16="http://schemas.microsoft.com/office/drawing/2014/main" id="{79C95FF6-FCE5-42AC-8479-DE70E5A6554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96900" y="1035894"/>
                    <a:ext cx="1803223" cy="460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marL="457200"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s-ES_tradnl" sz="10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Introducir número de capas a devanar</a:t>
                    </a:r>
                    <a:endParaRPr lang="es-ES" sz="1200" dirty="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75" name="Cuadro de texto 2">
                  <a:extLst>
                    <a:ext uri="{FF2B5EF4-FFF2-40B4-BE49-F238E27FC236}">
                      <a16:creationId xmlns:a16="http://schemas.microsoft.com/office/drawing/2014/main" id="{B819C2AB-BE87-4E33-8425-32232CA4AC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18051" y="1055601"/>
                  <a:ext cx="2090771" cy="3257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45720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000" b="1" dirty="0">
                      <a:solidFill>
                        <a:srgbClr val="00206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Comenzar bobinado</a:t>
                  </a:r>
                  <a:endParaRPr lang="es-ES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pic>
        <p:nvPicPr>
          <p:cNvPr id="86" name="Imagen 85">
            <a:extLst>
              <a:ext uri="{FF2B5EF4-FFF2-40B4-BE49-F238E27FC236}">
                <a16:creationId xmlns:a16="http://schemas.microsoft.com/office/drawing/2014/main" id="{1CFF9B1B-4242-4671-9F2A-257683A820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456" y="2112855"/>
            <a:ext cx="2917275" cy="1084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Resultado de imagen de interruptores final de carrera">
            <a:extLst>
              <a:ext uri="{FF2B5EF4-FFF2-40B4-BE49-F238E27FC236}">
                <a16:creationId xmlns:a16="http://schemas.microsoft.com/office/drawing/2014/main" id="{D00F9A5D-F97B-4382-AA8A-4BE4C1E67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8" t="17333" r="17624" b="14832"/>
          <a:stretch/>
        </p:blipFill>
        <p:spPr bwMode="auto">
          <a:xfrm>
            <a:off x="8875627" y="3363258"/>
            <a:ext cx="920003" cy="744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11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054" y="209820"/>
            <a:ext cx="9601200" cy="1485900"/>
          </a:xfrm>
        </p:spPr>
        <p:txBody>
          <a:bodyPr/>
          <a:lstStyle/>
          <a:p>
            <a:r>
              <a:rPr lang="es-ES" dirty="0"/>
              <a:t>SISTEMA ELECTRÓNICO DE CONTROL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72E134AD-9B08-46AF-A23D-4F32C3737EB0}"/>
              </a:ext>
            </a:extLst>
          </p:cNvPr>
          <p:cNvSpPr txBox="1">
            <a:spLocks/>
          </p:cNvSpPr>
          <p:nvPr/>
        </p:nvSpPr>
        <p:spPr>
          <a:xfrm>
            <a:off x="1077975" y="1048871"/>
            <a:ext cx="7483319" cy="568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70000"/>
              </a:lnSpc>
            </a:pPr>
            <a:endParaRPr lang="es-ES" dirty="0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C8881BCF-727B-45AB-B5CE-FA929F837D2C}"/>
              </a:ext>
            </a:extLst>
          </p:cNvPr>
          <p:cNvGrpSpPr/>
          <p:nvPr/>
        </p:nvGrpSpPr>
        <p:grpSpPr>
          <a:xfrm>
            <a:off x="4252483" y="947442"/>
            <a:ext cx="4567798" cy="5785052"/>
            <a:chOff x="0" y="175352"/>
            <a:chExt cx="5495925" cy="7267649"/>
          </a:xfrm>
        </p:grpSpPr>
        <p:sp>
          <p:nvSpPr>
            <p:cNvPr id="7" name="Cuadro de texto 2">
              <a:extLst>
                <a:ext uri="{FF2B5EF4-FFF2-40B4-BE49-F238E27FC236}">
                  <a16:creationId xmlns:a16="http://schemas.microsoft.com/office/drawing/2014/main" id="{4FA3973E-2FBF-4FC4-98BA-BCC7F45F6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244" y="3063839"/>
              <a:ext cx="324068" cy="343761"/>
            </a:xfrm>
            <a:prstGeom prst="roundRect">
              <a:avLst/>
            </a:prstGeom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vert="horz" wrap="square" lIns="91440" tIns="45720" rIns="91440" bIns="45720" anchor="t" anchorCtr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_tradnl" sz="1200" b="1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s-ES" sz="1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s-ES_tradnl" sz="100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s-ES" sz="1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D5CC9F5F-7180-4894-92E1-C48D3E0A54E6}"/>
                </a:ext>
              </a:extLst>
            </p:cNvPr>
            <p:cNvGrpSpPr/>
            <p:nvPr/>
          </p:nvGrpSpPr>
          <p:grpSpPr>
            <a:xfrm>
              <a:off x="0" y="175352"/>
              <a:ext cx="5495925" cy="7267649"/>
              <a:chOff x="0" y="175352"/>
              <a:chExt cx="5495925" cy="7267649"/>
            </a:xfrm>
          </p:grpSpPr>
          <p:sp>
            <p:nvSpPr>
              <p:cNvPr id="9" name="Cuadro de texto 2">
                <a:extLst>
                  <a:ext uri="{FF2B5EF4-FFF2-40B4-BE49-F238E27FC236}">
                    <a16:creationId xmlns:a16="http://schemas.microsoft.com/office/drawing/2014/main" id="{3F33DCD4-7165-4CEE-969F-AF3A37B1265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1952" y="1085429"/>
                <a:ext cx="402796" cy="361401"/>
              </a:xfrm>
              <a:prstGeom prst="roundRect">
                <a:avLst/>
              </a:prstGeom>
              <a:ln>
                <a:noFill/>
                <a:headEnd/>
                <a:tailEnd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_tradnl" sz="1200" b="1" dirty="0">
                    <a:solidFill>
                      <a:srgbClr val="00206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s-ES" sz="12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_tradnl" sz="10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s-ES" sz="12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AB2A3135-C00F-4FD0-B853-463585198648}"/>
                  </a:ext>
                </a:extLst>
              </p:cNvPr>
              <p:cNvGrpSpPr/>
              <p:nvPr/>
            </p:nvGrpSpPr>
            <p:grpSpPr>
              <a:xfrm>
                <a:off x="0" y="175352"/>
                <a:ext cx="5495925" cy="7267649"/>
                <a:chOff x="0" y="175352"/>
                <a:chExt cx="5495925" cy="7267649"/>
              </a:xfrm>
            </p:grpSpPr>
            <p:grpSp>
              <p:nvGrpSpPr>
                <p:cNvPr id="13" name="Grupo 12">
                  <a:extLst>
                    <a:ext uri="{FF2B5EF4-FFF2-40B4-BE49-F238E27FC236}">
                      <a16:creationId xmlns:a16="http://schemas.microsoft.com/office/drawing/2014/main" id="{D3552D42-AE23-42EA-8DDE-9A0B5F9F789C}"/>
                    </a:ext>
                  </a:extLst>
                </p:cNvPr>
                <p:cNvGrpSpPr/>
                <p:nvPr/>
              </p:nvGrpSpPr>
              <p:grpSpPr>
                <a:xfrm>
                  <a:off x="0" y="175352"/>
                  <a:ext cx="5495925" cy="7267649"/>
                  <a:chOff x="0" y="175352"/>
                  <a:chExt cx="5495925" cy="7267650"/>
                </a:xfrm>
              </p:grpSpPr>
              <p:grpSp>
                <p:nvGrpSpPr>
                  <p:cNvPr id="15" name="Grupo 14">
                    <a:extLst>
                      <a:ext uri="{FF2B5EF4-FFF2-40B4-BE49-F238E27FC236}">
                        <a16:creationId xmlns:a16="http://schemas.microsoft.com/office/drawing/2014/main" id="{13366C88-8ECC-4CC5-8306-3AE680C0CFAD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175352"/>
                    <a:ext cx="5495925" cy="7267650"/>
                    <a:chOff x="0" y="175352"/>
                    <a:chExt cx="5495925" cy="7267650"/>
                  </a:xfrm>
                </p:grpSpPr>
                <p:sp>
                  <p:nvSpPr>
                    <p:cNvPr id="17" name="Cuadro de texto 2">
                      <a:extLst>
                        <a:ext uri="{FF2B5EF4-FFF2-40B4-BE49-F238E27FC236}">
                          <a16:creationId xmlns:a16="http://schemas.microsoft.com/office/drawing/2014/main" id="{4244A6E9-1744-4D16-AFFD-2586DC4C1F9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533491" y="695158"/>
                      <a:ext cx="1536001" cy="63436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050" b="1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L: Longitud bobina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050" b="1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D: Diámetro bobina</a:t>
                      </a:r>
                      <a:endParaRPr lang="es-E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18" name="Grupo 17">
                      <a:extLst>
                        <a:ext uri="{FF2B5EF4-FFF2-40B4-BE49-F238E27FC236}">
                          <a16:creationId xmlns:a16="http://schemas.microsoft.com/office/drawing/2014/main" id="{674F5732-91C6-46B3-BEC6-18A6C5EF4D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175352"/>
                      <a:ext cx="5495925" cy="7267650"/>
                      <a:chOff x="0" y="175352"/>
                      <a:chExt cx="5495925" cy="7267650"/>
                    </a:xfrm>
                  </p:grpSpPr>
                  <p:grpSp>
                    <p:nvGrpSpPr>
                      <p:cNvPr id="19" name="Grupo 18">
                        <a:extLst>
                          <a:ext uri="{FF2B5EF4-FFF2-40B4-BE49-F238E27FC236}">
                            <a16:creationId xmlns:a16="http://schemas.microsoft.com/office/drawing/2014/main" id="{BB740577-EA81-4182-A5F4-5ED8F47C1CF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175352"/>
                        <a:ext cx="5495925" cy="7267650"/>
                        <a:chOff x="0" y="175362"/>
                        <a:chExt cx="5495925" cy="7268077"/>
                      </a:xfrm>
                    </p:grpSpPr>
                    <p:grpSp>
                      <p:nvGrpSpPr>
                        <p:cNvPr id="25" name="Grupo 24">
                          <a:extLst>
                            <a:ext uri="{FF2B5EF4-FFF2-40B4-BE49-F238E27FC236}">
                              <a16:creationId xmlns:a16="http://schemas.microsoft.com/office/drawing/2014/main" id="{5471D652-72D5-4E9F-91DE-EFDC557619A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175362"/>
                          <a:ext cx="5495925" cy="7268077"/>
                          <a:chOff x="0" y="175362"/>
                          <a:chExt cx="5495925" cy="7268077"/>
                        </a:xfrm>
                      </p:grpSpPr>
                      <p:grpSp>
                        <p:nvGrpSpPr>
                          <p:cNvPr id="29" name="Grupo 28">
                            <a:extLst>
                              <a:ext uri="{FF2B5EF4-FFF2-40B4-BE49-F238E27FC236}">
                                <a16:creationId xmlns:a16="http://schemas.microsoft.com/office/drawing/2014/main" id="{C7282BEE-A2D3-4E02-923D-894059E3EFA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175362"/>
                            <a:ext cx="5495925" cy="7268077"/>
                            <a:chOff x="0" y="175362"/>
                            <a:chExt cx="5495925" cy="7268077"/>
                          </a:xfrm>
                        </p:grpSpPr>
                        <p:grpSp>
                          <p:nvGrpSpPr>
                            <p:cNvPr id="31" name="Grupo 30">
                              <a:extLst>
                                <a:ext uri="{FF2B5EF4-FFF2-40B4-BE49-F238E27FC236}">
                                  <a16:creationId xmlns:a16="http://schemas.microsoft.com/office/drawing/2014/main" id="{E2339E93-97F8-4247-ABB9-63D625EF5DC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175362"/>
                              <a:ext cx="5495925" cy="7268077"/>
                              <a:chOff x="0" y="173034"/>
                              <a:chExt cx="5496025" cy="7171581"/>
                            </a:xfrm>
                          </p:grpSpPr>
                          <p:grpSp>
                            <p:nvGrpSpPr>
                              <p:cNvPr id="33" name="Grupo 32">
                                <a:extLst>
                                  <a:ext uri="{FF2B5EF4-FFF2-40B4-BE49-F238E27FC236}">
                                    <a16:creationId xmlns:a16="http://schemas.microsoft.com/office/drawing/2014/main" id="{90D4F337-4B69-4A9E-A7CC-5177EF37B8AF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65470" y="325021"/>
                                <a:ext cx="4345207" cy="6949123"/>
                                <a:chOff x="213083" y="209517"/>
                                <a:chExt cx="4345207" cy="6949123"/>
                              </a:xfrm>
                            </p:grpSpPr>
                            <p:grpSp>
                              <p:nvGrpSpPr>
                                <p:cNvPr id="36" name="Grupo 35">
                                  <a:extLst>
                                    <a:ext uri="{FF2B5EF4-FFF2-40B4-BE49-F238E27FC236}">
                                      <a16:creationId xmlns:a16="http://schemas.microsoft.com/office/drawing/2014/main" id="{012BFA86-4F90-4E61-8D2F-C338A5EFD688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213083" y="209517"/>
                                  <a:ext cx="4345207" cy="6949123"/>
                                  <a:chOff x="174582" y="209517"/>
                                  <a:chExt cx="4345207" cy="6949123"/>
                                </a:xfrm>
                              </p:grpSpPr>
                              <p:grpSp>
                                <p:nvGrpSpPr>
                                  <p:cNvPr id="38" name="Grupo 37">
                                    <a:extLst>
                                      <a:ext uri="{FF2B5EF4-FFF2-40B4-BE49-F238E27FC236}">
                                        <a16:creationId xmlns:a16="http://schemas.microsoft.com/office/drawing/2014/main" id="{DBF6EDF4-3CF7-4CE8-BD15-28A73489597F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174582" y="209517"/>
                                    <a:ext cx="4345207" cy="6949123"/>
                                    <a:chOff x="-75640" y="209517"/>
                                    <a:chExt cx="4345207" cy="6949123"/>
                                  </a:xfrm>
                                </p:grpSpPr>
                                <p:grpSp>
                                  <p:nvGrpSpPr>
                                    <p:cNvPr id="40" name="Grupo 39">
                                      <a:extLst>
                                        <a:ext uri="{FF2B5EF4-FFF2-40B4-BE49-F238E27FC236}">
                                          <a16:creationId xmlns:a16="http://schemas.microsoft.com/office/drawing/2014/main" id="{B0755FDF-2519-48D2-8EB4-1380AF4F16B3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-75640" y="209517"/>
                                      <a:ext cx="4345207" cy="6949123"/>
                                      <a:chOff x="-75640" y="209517"/>
                                      <a:chExt cx="4345207" cy="6949123"/>
                                    </a:xfrm>
                                  </p:grpSpPr>
                                  <p:sp>
                                    <p:nvSpPr>
                                      <p:cNvPr id="43" name="Rectángulo: esquinas redondeadas 4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AA1B3A4-41CB-4278-A77F-AD40F021BBCF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50864" y="1466379"/>
                                        <a:ext cx="3801745" cy="1174282"/>
                                      </a:xfrm>
                                      <a:prstGeom prst="roundRect">
                                        <a:avLst/>
                                      </a:prstGeom>
                                      <a:noFill/>
                                      <a:ln>
                                        <a:solidFill>
                                          <a:srgbClr val="0070C0"/>
                                        </a:solidFill>
                                        <a:prstDash val="dash"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es-ES"/>
                                      </a:p>
                                    </p:txBody>
                                  </p:sp>
                                  <p:grpSp>
                                    <p:nvGrpSpPr>
                                      <p:cNvPr id="44" name="Grupo 4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60DB0E0F-4675-44D2-AC9B-E82953BF66C2}"/>
                                          </a:ext>
                                        </a:extLst>
                                      </p:cNvPr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-75640" y="209517"/>
                                        <a:ext cx="4345207" cy="6949123"/>
                                        <a:chOff x="-104516" y="209517"/>
                                        <a:chExt cx="4345207" cy="6949123"/>
                                      </a:xfrm>
                                    </p:grpSpPr>
                                    <p:sp>
                                      <p:nvSpPr>
                                        <p:cNvPr id="45" name="Cuadro de texto 2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AD2C75F5-EFD4-4B8E-AD39-81BE42D67B8A}"/>
                                            </a:ext>
                                          </a:extLst>
                                        </p:cNvPr>
                                        <p:cNvSpPr txBox="1">
                                          <a:spLocks noChangeArrowheads="1"/>
                                        </p:cNvSpPr>
                                        <p:nvPr/>
                                      </p:nvSpPr>
                                      <p:spPr bwMode="auto">
                                        <a:xfrm>
                                          <a:off x="1947689" y="2861678"/>
                                          <a:ext cx="586740" cy="382033"/>
                                        </a:xfrm>
                                        <a:prstGeom prst="rect">
                                          <a:avLst/>
                                        </a:prstGeom>
                                        <a:noFill/>
                                        <a:ln w="9525">
                                          <a:noFill/>
                                          <a:miter lim="800000"/>
                                          <a:headEnd/>
                                          <a:tailEnd/>
                                        </a:ln>
                                      </p:spPr>
                                      <p:txBody>
                                        <a:bodyPr rot="0" vert="horz" wrap="square" lIns="91440" tIns="45720" rIns="91440" bIns="45720" anchor="t" anchorCtr="0">
                                          <a:noAutofit/>
                                        </a:bodyPr>
                                        <a:lstStyle/>
                                        <a:p>
                                          <a:pPr>
                                            <a:lnSpc>
                                              <a:spcPct val="107000"/>
                                            </a:lnSpc>
                                            <a:spcAft>
                                              <a:spcPts val="800"/>
                                            </a:spcAft>
                                          </a:pPr>
                                          <a:r>
                                            <a:rPr lang="es-ES_tradnl" sz="1600" b="1" dirty="0">
                                              <a:solidFill>
                                                <a:srgbClr val="0070C0"/>
                                              </a:solidFill>
                                              <a:effectLst/>
                                              <a:latin typeface="Calibri" panose="020F0502020204030204" pitchFamily="34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a:t>I2C</a:t>
                                          </a:r>
                                          <a:endParaRPr lang="es-ES" sz="1100" dirty="0">
                                            <a:effectLst/>
                                            <a:latin typeface="Calibri" panose="020F0502020204030204" pitchFamily="34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endParaRPr>
                                        </a:p>
                                      </p:txBody>
                                    </p:sp>
                                    <p:grpSp>
                                      <p:nvGrpSpPr>
                                        <p:cNvPr id="46" name="Grupo 45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5EDC46C9-0C5D-49F9-AE13-D4AAD68686F2}"/>
                                            </a:ext>
                                          </a:extLst>
                                        </p:cNvPr>
                                        <p:cNvGrpSpPr/>
                                        <p:nvPr/>
                                      </p:nvGrpSpPr>
                                      <p:grpSpPr>
                                        <a:xfrm>
                                          <a:off x="-104516" y="209517"/>
                                          <a:ext cx="4345207" cy="6949123"/>
                                          <a:chOff x="-104516" y="209517"/>
                                          <a:chExt cx="4345207" cy="6949123"/>
                                        </a:xfrm>
                                      </p:grpSpPr>
                                      <p:sp>
                                        <p:nvSpPr>
                                          <p:cNvPr id="47" name="Cuadro de texto 2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181A2EC-D5BE-421A-AFE5-6C6CDC57D850}"/>
                                              </a:ext>
                                            </a:extLst>
                                          </p:cNvPr>
                                          <p:cNvSpPr txBox="1">
                                            <a:spLocks noChangeArrowheads="1"/>
                                          </p:cNvSpPr>
                                          <p:nvPr/>
                                        </p:nvSpPr>
                                        <p:spPr bwMode="auto">
                                          <a:xfrm>
                                            <a:off x="2951831" y="4084919"/>
                                            <a:ext cx="757018" cy="4699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noFill/>
                                          <a:ln w="9525">
                                            <a:noFill/>
                                            <a:miter lim="800000"/>
                                            <a:headEnd/>
                                            <a:tailEnd/>
                                          </a:ln>
                                        </p:spPr>
                                        <p:txBody>
                                          <a:bodyPr rot="0" vert="horz" wrap="square" lIns="91440" tIns="45720" rIns="91440" bIns="45720" anchor="t" anchorCtr="0">
                                            <a:noAutofit/>
                                          </a:bodyPr>
                                          <a:lstStyle/>
                                          <a:p>
                                            <a:pPr>
                                              <a:lnSpc>
                                                <a:spcPct val="107000"/>
                                              </a:lnSpc>
                                              <a:spcAft>
                                                <a:spcPts val="800"/>
                                              </a:spcAft>
                                            </a:pPr>
                                            <a:r>
                                              <a:rPr lang="es-ES_tradnl" sz="1400" b="1" i="1" dirty="0">
                                                <a:solidFill>
                                                  <a:srgbClr val="0070C0"/>
                                                </a:solidFill>
                                                <a:effectLst/>
                                                <a:latin typeface="Calibri" panose="020F0502020204030204" pitchFamily="34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a:t>slave</a:t>
                                            </a:r>
                                            <a:endParaRPr lang="es-ES" sz="1100" dirty="0">
                                              <a:effectLst/>
                                              <a:latin typeface="Calibri" panose="020F0502020204030204" pitchFamily="34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endParaRPr>
                                          </a:p>
                                        </p:txBody>
                                      </p:sp>
                                      <p:grpSp>
                                        <p:nvGrpSpPr>
                                          <p:cNvPr id="48" name="Grupo 47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519EA6F7-E429-4D87-A4FC-A267DA103EF2}"/>
                                              </a:ext>
                                            </a:extLst>
                                          </p:cNvPr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-104516" y="209517"/>
                                            <a:ext cx="4345207" cy="6949123"/>
                                            <a:chOff x="-104516" y="209517"/>
                                            <a:chExt cx="4345207" cy="6949123"/>
                                          </a:xfrm>
                                        </p:grpSpPr>
                                        <p:pic>
                                          <p:nvPicPr>
                                            <p:cNvPr id="49" name="Imagen 48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565B09A1-D702-401B-AEA6-3A28412E25B2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2" cstate="print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>
                                            <a:xfrm>
                                              <a:off x="1146540" y="1502095"/>
                                              <a:ext cx="1235075" cy="107188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ln>
                                              <a:noFill/>
                                            </a:ln>
                                            <a:effectLst>
                                              <a:outerShdw blurRad="292100" dist="139700" dir="2700000" algn="tl" rotWithShape="0">
                                                <a:srgbClr val="333333">
                                                  <a:alpha val="65000"/>
                                                </a:srgbClr>
                                              </a:outerShdw>
                                            </a:effectLst>
                                          </p:spPr>
                                        </p:pic>
                                        <p:pic>
                                          <p:nvPicPr>
                                            <p:cNvPr id="50" name="Imagen 49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7881EDC0-379C-4E2F-9425-D1189236A1F2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2" cstate="print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>
                                            <a:xfrm>
                                              <a:off x="1212783" y="3763478"/>
                                              <a:ext cx="1235075" cy="107188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ln>
                                              <a:noFill/>
                                            </a:ln>
                                            <a:effectLst>
                                              <a:outerShdw blurRad="292100" dist="139700" dir="2700000" algn="tl" rotWithShape="0">
                                                <a:srgbClr val="333333">
                                                  <a:alpha val="65000"/>
                                                </a:srgbClr>
                                              </a:outerShdw>
                                            </a:effectLst>
                                          </p:spPr>
                                        </p:pic>
                                        <p:pic>
                                          <p:nvPicPr>
                                            <p:cNvPr id="51" name="Imagen 50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DD92617-D4C6-479D-AB7D-1A91FFA05936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3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>
                                            <a:xfrm>
                                              <a:off x="1082401" y="209517"/>
                                              <a:ext cx="1391285" cy="101854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ln>
                                              <a:noFill/>
                                            </a:ln>
                                            <a:effectLst>
                                              <a:outerShdw blurRad="292100" dist="139700" dir="2700000" algn="tl" rotWithShape="0">
                                                <a:srgbClr val="333333">
                                                  <a:alpha val="65000"/>
                                                </a:srgbClr>
                                              </a:outerShdw>
                                            </a:effectLst>
                                          </p:spPr>
                                        </p:pic>
                                        <p:pic>
                                          <p:nvPicPr>
                                            <p:cNvPr id="52" name="Imagen 51" descr="Resultado de imagen de motores paso a paso&quot;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8DA9CDAE-7540-4986-A81F-B1EA16833DAC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4" cstate="print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>
                                              <a:off x="-104516" y="6447831"/>
                                              <a:ext cx="706968" cy="710809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ln>
                                              <a:noFill/>
                                            </a:ln>
                                            <a:effectLst>
                                              <a:outerShdw blurRad="292100" dist="139700" dir="2700000" algn="tl" rotWithShape="0">
                                                <a:srgbClr val="333333">
                                                  <a:alpha val="65000"/>
                                                </a:srgbClr>
                                              </a:outerShdw>
                                            </a:effectLst>
                                          </p:spPr>
                                        </p:pic>
                                        <p:pic>
                                          <p:nvPicPr>
                                            <p:cNvPr id="53" name="Imagen 52" descr="Resultado de imagen de motores paso a paso&quot;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725BFC7D-5F4C-4428-8014-F51244D9EF82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5" cstate="print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rcRect/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 bwMode="auto">
                                            <a:xfrm flipH="1">
                                              <a:off x="3533724" y="6413152"/>
                                              <a:ext cx="706967" cy="71089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ln>
                                              <a:noFill/>
                                            </a:ln>
                                            <a:effectLst>
                                              <a:outerShdw blurRad="292100" dist="139700" dir="2700000" algn="tl" rotWithShape="0">
                                                <a:srgbClr val="333333">
                                                  <a:alpha val="65000"/>
                                                </a:srgbClr>
                                              </a:outerShdw>
                                            </a:effectLst>
                                          </p:spPr>
                                        </p:pic>
                                        <p:pic>
                                          <p:nvPicPr>
                                            <p:cNvPr id="54" name="Imagen 53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745116BF-A3D0-4366-B60B-1354C10BEA48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6" cstate="print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>
                                            <a:xfrm>
                                              <a:off x="1280160" y="5197004"/>
                                              <a:ext cx="1435735" cy="101092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ln>
                                              <a:noFill/>
                                            </a:ln>
                                            <a:effectLst>
                                              <a:outerShdw blurRad="292100" dist="139700" dir="2700000" algn="tl" rotWithShape="0">
                                                <a:srgbClr val="333333">
                                                  <a:alpha val="65000"/>
                                                </a:srgbClr>
                                              </a:outerShdw>
                                            </a:effectLst>
                                          </p:spPr>
                                        </p:pic>
                                        <p:pic>
                                          <p:nvPicPr>
                                            <p:cNvPr id="55" name="Imagen 54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9A30E689-2D35-4350-AB81-28AB091B2AFC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7" cstate="print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>
                                            <a:xfrm>
                                              <a:off x="932791" y="6083377"/>
                                              <a:ext cx="390430" cy="321777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ln>
                                              <a:noFill/>
                                            </a:ln>
                                            <a:effectLst>
                                              <a:outerShdw blurRad="292100" dist="139700" dir="2700000" algn="tl" rotWithShape="0">
                                                <a:srgbClr val="333333">
                                                  <a:alpha val="65000"/>
                                                </a:srgbClr>
                                              </a:outerShdw>
                                            </a:effectLst>
                                          </p:spPr>
                                        </p:pic>
                                        <p:pic>
                                          <p:nvPicPr>
                                            <p:cNvPr id="56" name="Imagen 55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8E1F2FD6-868F-4915-AFFA-A7A4D4E8225B}"/>
                                                </a:ext>
                                              </a:extLst>
                                            </p:cNvPr>
                                            <p:cNvPicPr>
                                              <a:picLocks noChangeAspect="1"/>
                                            </p:cNvPicPr>
                                            <p:nvPr/>
                                          </p:nvPicPr>
                                          <p:blipFill>
                                            <a:blip r:embed="rId8" cstate="print">
                                              <a:extLst>
                                                <a:ext uri="{28A0092B-C50C-407E-A947-70E740481C1C}">
                                                  <a14:useLocalDpi xmlns:a14="http://schemas.microsoft.com/office/drawing/2010/main" val="0"/>
                                                </a:ext>
                                              </a:extLst>
                                            </a:blip>
                                            <a:stretch>
                                              <a:fillRect/>
                                            </a:stretch>
                                          </p:blipFill>
                                          <p:spPr>
                                            <a:xfrm flipH="1">
                                              <a:off x="2830748" y="6046997"/>
                                              <a:ext cx="390429" cy="321853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ln>
                                              <a:noFill/>
                                            </a:ln>
                                            <a:effectLst>
                                              <a:outerShdw blurRad="292100" dist="139700" dir="2700000" algn="tl" rotWithShape="0">
                                                <a:srgbClr val="333333">
                                                  <a:alpha val="65000"/>
                                                </a:srgbClr>
                                              </a:outerShdw>
                                            </a:effectLst>
                                          </p:spPr>
                                        </p:pic>
                                        <p:cxnSp>
                                          <p:nvCxnSpPr>
                                            <p:cNvPr id="57" name="Conector recto de flecha 56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97E98AEC-8972-4753-A9FD-F2748201C3C1}"/>
                                                </a:ext>
                                              </a:extLst>
                                            </p:cNvPr>
                                            <p:cNvCxnSpPr>
                                              <a:cxnSpLocks/>
                                              <a:endCxn id="59" idx="0"/>
                                            </p:cNvCxnSpPr>
                                            <p:nvPr/>
                                          </p:nvCxnSpPr>
                                          <p:spPr>
                                            <a:xfrm>
                                              <a:off x="1890785" y="2697588"/>
                                              <a:ext cx="10088" cy="998513"/>
                                            </a:xfrm>
                                            <a:prstGeom prst="straightConnector1">
                                              <a:avLst/>
                                            </a:prstGeom>
                                            <a:ln w="38100">
                                              <a:solidFill>
                                                <a:srgbClr val="0070C0"/>
                                              </a:solidFill>
                                              <a:prstDash val="sysDash"/>
                                              <a:tailEnd type="triangle"/>
                                            </a:ln>
                                          </p:spPr>
                                          <p:style>
                                            <a:lnRef idx="1">
                                              <a:schemeClr val="accent1"/>
                                            </a:lnRef>
                                            <a:fillRef idx="0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tx1"/>
                                            </a:fontRef>
                                          </p:style>
                                        </p:cxnSp>
                                        <p:sp>
                                          <p:nvSpPr>
                                            <p:cNvPr id="58" name="Cuadro de texto 2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422D5B36-22E5-4124-A878-550170471B79}"/>
                                                </a:ext>
                                              </a:extLst>
                                            </p:cNvPr>
                                            <p:cNvSpPr txBox="1">
                                              <a:spLocks noChangeArrowheads="1"/>
                                            </p:cNvSpPr>
                                            <p:nvPr/>
                                          </p:nvSpPr>
                                          <p:spPr bwMode="auto">
                                            <a:xfrm>
                                              <a:off x="2686581" y="1810103"/>
                                              <a:ext cx="904240" cy="4699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 w="9525">
                                              <a:noFill/>
                                              <a:miter lim="800000"/>
                                              <a:headEnd/>
                                              <a:tailEnd/>
                                            </a:ln>
                                          </p:spPr>
                                          <p:txBody>
                                            <a:bodyPr rot="0" vert="horz" wrap="square" lIns="91440" tIns="45720" rIns="91440" bIns="45720" anchor="t" anchorCtr="0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>
                                                <a:lnSpc>
                                                  <a:spcPct val="107000"/>
                                                </a:lnSpc>
                                                <a:spcAft>
                                                  <a:spcPts val="800"/>
                                                </a:spcAft>
                                              </a:pPr>
                                              <a:r>
                                                <a:rPr lang="es-ES_tradnl" sz="1400" b="1" i="1" dirty="0">
                                                  <a:solidFill>
                                                    <a:srgbClr val="0070C0"/>
                                                  </a:solidFill>
                                                  <a:effectLst/>
                                                  <a:latin typeface="Calibri" panose="020F0502020204030204" pitchFamily="34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a:t>master</a:t>
                                              </a:r>
                                              <a:endParaRPr lang="es-ES" sz="1100" dirty="0">
                                                <a:effectLst/>
                                                <a:latin typeface="Calibri" panose="020F0502020204030204" pitchFamily="34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endParaRPr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59" name="Rectángulo: esquinas redondeadas 58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85C9BE2D-A5CC-4F61-B72D-55B01D813834}"/>
                                                </a:ext>
                                              </a:extLst>
                                            </p:cNvPr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0" y="3696101"/>
                                              <a:ext cx="3801745" cy="1174282"/>
                                            </a:xfrm>
                                            <a:prstGeom prst="roundRect">
                                              <a:avLst/>
                                            </a:prstGeom>
                                            <a:noFill/>
                                            <a:ln>
                                              <a:solidFill>
                                                <a:srgbClr val="0070C0"/>
                                              </a:solidFill>
                                              <a:prstDash val="dash"/>
                                            </a:ln>
                                          </p:spPr>
                                          <p:style>
                                            <a:lnRef idx="2">
                                              <a:schemeClr val="accent1">
                                                <a:shade val="50000"/>
                                              </a:schemeClr>
                                            </a:lnRef>
                                            <a:fillRef idx="1">
                                              <a:schemeClr val="accent1"/>
                                            </a:fillRef>
                                            <a:effectRef idx="0">
                                              <a:schemeClr val="accent1"/>
                                            </a:effectRef>
                                            <a:fontRef idx="minor">
                                              <a:schemeClr val="lt1"/>
                                            </a:fontRef>
                                          </p:style>
                                          <p:txBody>
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<a:prstTxWarp prst="textNoShape">
                                                <a:avLst/>
                                              </a:prstTxWarp>
                                              <a:noAutofit/>
                                            </a:bodyPr>
                                            <a:lstStyle/>
                                            <a:p>
                                              <a:endParaRPr lang="es-ES"/>
                                            </a:p>
                                          </p:txBody>
                                        </p:sp>
                                      </p:grpSp>
                                    </p:grpSp>
                                  </p:grpSp>
                                </p:grpSp>
                                <p:cxnSp>
                                  <p:nvCxnSpPr>
                                    <p:cNvPr id="41" name="Conector recto de flecha 40">
                                      <a:extLst>
                                        <a:ext uri="{FF2B5EF4-FFF2-40B4-BE49-F238E27FC236}">
                                          <a16:creationId xmlns:a16="http://schemas.microsoft.com/office/drawing/2014/main" id="{0D2BEF83-AFD6-4C14-AA4C-85EE39B00B23}"/>
                                        </a:ext>
                                      </a:extLst>
                                    </p:cNvPr>
                                    <p:cNvCxnSpPr/>
                                    <p:nvPr/>
                                  </p:nvCxnSpPr>
                                  <p:spPr>
                                    <a:xfrm flipH="1">
                                      <a:off x="1404887" y="5918770"/>
                                      <a:ext cx="201730" cy="221360"/>
                                    </a:xfrm>
                                    <a:prstGeom prst="straightConnector1">
                                      <a:avLst/>
                                    </a:prstGeom>
                                    <a:ln w="38100">
                                      <a:solidFill>
                                        <a:srgbClr val="0070C0"/>
                                      </a:solidFill>
                                      <a:prstDash val="solid"/>
                                      <a:tailEnd type="triangle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  <p:cxnSp>
                                  <p:nvCxnSpPr>
                                    <p:cNvPr id="42" name="Conector recto de flecha 41">
                                      <a:extLst>
                                        <a:ext uri="{FF2B5EF4-FFF2-40B4-BE49-F238E27FC236}">
                                          <a16:creationId xmlns:a16="http://schemas.microsoft.com/office/drawing/2014/main" id="{DFDD4197-5592-46E8-A231-AE7B34DE5F7E}"/>
                                        </a:ext>
                                      </a:extLst>
                                    </p:cNvPr>
                                    <p:cNvCxnSpPr/>
                                    <p:nvPr/>
                                  </p:nvCxnSpPr>
                                  <p:spPr>
                                    <a:xfrm>
                                      <a:off x="2617182" y="5909553"/>
                                      <a:ext cx="251145" cy="202490"/>
                                    </a:xfrm>
                                    <a:prstGeom prst="straightConnector1">
                                      <a:avLst/>
                                    </a:prstGeom>
                                    <a:ln w="38100">
                                      <a:solidFill>
                                        <a:srgbClr val="0070C0"/>
                                      </a:solidFill>
                                      <a:prstDash val="solid"/>
                                      <a:tailEnd type="triangle"/>
                                    </a:ln>
                                  </p:spPr>
                                  <p:style>
                                    <a:lnRef idx="1">
                                      <a:schemeClr val="accent1"/>
                                    </a:lnRef>
                                    <a:fillRef idx="0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tx1"/>
                                    </a:fontRef>
                                  </p:style>
                                </p:cxnSp>
                              </p:grpSp>
                              <p:cxnSp>
                                <p:nvCxnSpPr>
                                  <p:cNvPr id="39" name="Conector recto de flecha 38">
                                    <a:extLst>
                                      <a:ext uri="{FF2B5EF4-FFF2-40B4-BE49-F238E27FC236}">
                                        <a16:creationId xmlns:a16="http://schemas.microsoft.com/office/drawing/2014/main" id="{231450A6-1D89-46E5-A1AE-C9A60FC191CE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 flipH="1">
                                    <a:off x="923204" y="6363947"/>
                                    <a:ext cx="259047" cy="202131"/>
                                  </a:xfrm>
                                  <a:prstGeom prst="straightConnector1">
                                    <a:avLst/>
                                  </a:prstGeom>
                                  <a:ln w="38100">
                                    <a:solidFill>
                                      <a:srgbClr val="0070C0"/>
                                    </a:solidFill>
                                    <a:prstDash val="solid"/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  <p:cxnSp>
                              <p:nvCxnSpPr>
                                <p:cNvPr id="37" name="Conector recto de flecha 36">
                                  <a:extLst>
                                    <a:ext uri="{FF2B5EF4-FFF2-40B4-BE49-F238E27FC236}">
                                      <a16:creationId xmlns:a16="http://schemas.microsoft.com/office/drawing/2014/main" id="{EDE63366-4766-490A-BBB6-328D7477CA9A}"/>
                                    </a:ext>
                                  </a:extLst>
                                </p:cNvPr>
                                <p:cNvCxnSpPr/>
                                <p:nvPr/>
                              </p:nvCxnSpPr>
                              <p:spPr>
                                <a:xfrm>
                                  <a:off x="3598054" y="6332586"/>
                                  <a:ext cx="251128" cy="202476"/>
                                </a:xfrm>
                                <a:prstGeom prst="straightConnector1">
                                  <a:avLst/>
                                </a:prstGeom>
                                <a:ln w="38100">
                                  <a:solidFill>
                                    <a:srgbClr val="0070C0"/>
                                  </a:solidFill>
                                  <a:prstDash val="solid"/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  <p:sp>
                            <p:nvSpPr>
                              <p:cNvPr id="34" name="Rectángulo: esquinas redondeadas 33">
                                <a:extLst>
                                  <a:ext uri="{FF2B5EF4-FFF2-40B4-BE49-F238E27FC236}">
                                    <a16:creationId xmlns:a16="http://schemas.microsoft.com/office/drawing/2014/main" id="{7FD69458-4DF7-42F0-82F7-259ECDC4048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173034"/>
                                <a:ext cx="5283936" cy="2756655"/>
                              </a:xfrm>
                              <a:prstGeom prst="roundRect">
                                <a:avLst/>
                              </a:prstGeom>
                              <a:noFill/>
                              <a:ln>
                                <a:solidFill>
                                  <a:srgbClr val="002060"/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es-ES"/>
                              </a:p>
                            </p:txBody>
                          </p:sp>
                          <p:sp>
                            <p:nvSpPr>
                              <p:cNvPr id="35" name="Rectángulo: esquinas redondeadas 34">
                                <a:extLst>
                                  <a:ext uri="{FF2B5EF4-FFF2-40B4-BE49-F238E27FC236}">
                                    <a16:creationId xmlns:a16="http://schemas.microsoft.com/office/drawing/2014/main" id="{F1F0A11E-EE13-4C4B-B5B7-4726CFDA52D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48126" y="3445846"/>
                                <a:ext cx="5447899" cy="3898769"/>
                              </a:xfrm>
                              <a:prstGeom prst="roundRect">
                                <a:avLst/>
                              </a:prstGeom>
                              <a:noFill/>
                              <a:ln>
                                <a:solidFill>
                                  <a:srgbClr val="002060"/>
                                </a:solidFill>
                                <a:prstDash val="solid"/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es-ES"/>
                              </a:p>
                            </p:txBody>
                          </p:sp>
                        </p:grpSp>
                        <p:sp>
                          <p:nvSpPr>
                            <p:cNvPr id="32" name="Cuadro de texto 2">
                              <a:extLst>
                                <a:ext uri="{FF2B5EF4-FFF2-40B4-BE49-F238E27FC236}">
                                  <a16:creationId xmlns:a16="http://schemas.microsoft.com/office/drawing/2014/main" id="{F22EDAD9-4348-480E-96DE-E0401DCC65E2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3283066" y="206690"/>
                              <a:ext cx="2058459" cy="279133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rot="0" vert="horz" wrap="square" lIns="91440" tIns="45720" rIns="91440" bIns="45720" anchor="t" anchorCtr="0">
                              <a:noAutofit/>
                            </a:bodyPr>
                            <a:lstStyle/>
                            <a:p>
                              <a:pPr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r>
                                <a:rPr lang="es-ES_tradnl" sz="1100" b="1" i="1" dirty="0">
                                  <a:solidFill>
                                    <a:srgbClr val="002060"/>
                                  </a:solidFill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lcd_menus_master.ino</a:t>
                              </a:r>
                              <a:endParaRPr lang="es-ES" sz="1100" dirty="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30" name="Cuadro de texto 2">
                            <a:extLst>
                              <a:ext uri="{FF2B5EF4-FFF2-40B4-BE49-F238E27FC236}">
                                <a16:creationId xmlns:a16="http://schemas.microsoft.com/office/drawing/2014/main" id="{A9545E3B-A520-41F6-8486-F28065135E7A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3631730" y="3523628"/>
                            <a:ext cx="1694047" cy="279117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:r>
                              <a:rPr lang="es-ES_tradnl" sz="1100" b="1" i="1" dirty="0">
                                <a:solidFill>
                                  <a:srgbClr val="002060"/>
                                </a:solidFill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winding_slave.ino</a:t>
                            </a:r>
                            <a:endParaRPr lang="es-ES" sz="11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26" name="Conector recto de flecha 25">
                          <a:extLst>
                            <a:ext uri="{FF2B5EF4-FFF2-40B4-BE49-F238E27FC236}">
                              <a16:creationId xmlns:a16="http://schemas.microsoft.com/office/drawing/2014/main" id="{5A502311-7637-43B5-AAC9-1DCDD86A719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2615004" y="5118174"/>
                          <a:ext cx="45719" cy="231865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rgbClr val="0070C0"/>
                          </a:solidFill>
                          <a:prstDash val="solid"/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7" name="Conector recto de flecha 26">
                          <a:extLst>
                            <a:ext uri="{FF2B5EF4-FFF2-40B4-BE49-F238E27FC236}">
                              <a16:creationId xmlns:a16="http://schemas.microsoft.com/office/drawing/2014/main" id="{84D30754-AE6F-48F3-AE73-E6852FCE53A8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>
                          <a:off x="2591482" y="1340088"/>
                          <a:ext cx="0" cy="263079"/>
                        </a:xfrm>
                        <a:prstGeom prst="straightConnector1">
                          <a:avLst/>
                        </a:prstGeom>
                        <a:ln w="38100">
                          <a:solidFill>
                            <a:srgbClr val="0070C0"/>
                          </a:solidFill>
                          <a:prstDash val="solid"/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21" name="Rectángulo: esquinas redondeadas 20">
                        <a:extLst>
                          <a:ext uri="{FF2B5EF4-FFF2-40B4-BE49-F238E27FC236}">
                            <a16:creationId xmlns:a16="http://schemas.microsoft.com/office/drawing/2014/main" id="{5AE35B9D-5858-4289-92A6-28641A936C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53019" y="596606"/>
                        <a:ext cx="978946" cy="361401"/>
                      </a:xfrm>
                      <a:prstGeom prst="roundRect">
                        <a:avLst/>
                      </a:prstGeom>
                      <a:solidFill>
                        <a:srgbClr val="002060"/>
                      </a:solidFill>
                      <a:ln>
                        <a:solidFill>
                          <a:srgbClr val="002060"/>
                        </a:solidFill>
                        <a:prstDash val="solid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endParaRPr lang="es-ES_tradnl" sz="1400" b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s-ES_tradnl" sz="1200" b="1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USUARIO</a:t>
                        </a:r>
                        <a:endParaRPr lang="es-E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s-ES_tradnl" sz="1050" b="1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 </a:t>
                        </a:r>
                        <a:endParaRPr lang="es-ES" sz="11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3" name="Cuadro de texto 2">
                        <a:extLst>
                          <a:ext uri="{FF2B5EF4-FFF2-40B4-BE49-F238E27FC236}">
                            <a16:creationId xmlns:a16="http://schemas.microsoft.com/office/drawing/2014/main" id="{1156BD2D-5624-4A13-A875-E1ACC3AE9225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262589" y="925942"/>
                        <a:ext cx="744876" cy="279399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s-ES_tradnl" sz="1100" b="1" dirty="0">
                            <a:solidFill>
                              <a:srgbClr val="002060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L, D</a:t>
                        </a:r>
                        <a:endParaRPr lang="es-E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s-ES_tradnl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 </a:t>
                        </a:r>
                        <a:endParaRPr lang="es-E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cxnSp>
                    <p:nvCxnSpPr>
                      <p:cNvPr id="24" name="Conector recto de flecha 23">
                        <a:extLst>
                          <a:ext uri="{FF2B5EF4-FFF2-40B4-BE49-F238E27FC236}">
                            <a16:creationId xmlns:a16="http://schemas.microsoft.com/office/drawing/2014/main" id="{B5520E3A-46F5-4165-B75B-C6DD2A384D0B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1204456" y="779182"/>
                        <a:ext cx="578260" cy="45719"/>
                      </a:xfrm>
                      <a:prstGeom prst="straightConnector1">
                        <a:avLst/>
                      </a:prstGeom>
                      <a:ln w="38100">
                        <a:solidFill>
                          <a:srgbClr val="002060"/>
                        </a:solidFill>
                        <a:prstDash val="solid"/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16" name="Cuadro de texto 2">
                    <a:extLst>
                      <a:ext uri="{FF2B5EF4-FFF2-40B4-BE49-F238E27FC236}">
                        <a16:creationId xmlns:a16="http://schemas.microsoft.com/office/drawing/2014/main" id="{CC7E910B-DB16-465D-A676-C17C1479449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161908" y="3080953"/>
                    <a:ext cx="693584" cy="2794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s-ES_tradnl" sz="1100" b="1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L, D</a:t>
                    </a:r>
                    <a:endParaRPr lang="es-ES" sz="120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s-ES_tradnl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 </a:t>
                    </a:r>
                    <a:endParaRPr lang="es-ES" sz="120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2" name="Cuadro de texto 2">
                  <a:extLst>
                    <a:ext uri="{FF2B5EF4-FFF2-40B4-BE49-F238E27FC236}">
                      <a16:creationId xmlns:a16="http://schemas.microsoft.com/office/drawing/2014/main" id="{45F5042F-0146-442A-B65B-A8164B9E796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6084" y="4203434"/>
                  <a:ext cx="300995" cy="346962"/>
                </a:xfrm>
                <a:prstGeom prst="roundRect">
                  <a:avLst/>
                </a:prstGeom>
                <a:ln>
                  <a:noFill/>
                  <a:headEnd/>
                  <a:tailEnd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200" b="1" dirty="0">
                      <a:solidFill>
                        <a:srgbClr val="00206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es-ES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000" dirty="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  <a:endParaRPr lang="es-ES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79260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75" y="424973"/>
            <a:ext cx="9601200" cy="1485900"/>
          </a:xfrm>
        </p:spPr>
        <p:txBody>
          <a:bodyPr/>
          <a:lstStyle/>
          <a:p>
            <a:r>
              <a:rPr lang="es-ES" dirty="0"/>
              <a:t>SISTEMA ELECTRÓNICO DE POTENCIA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72E134AD-9B08-46AF-A23D-4F32C3737EB0}"/>
              </a:ext>
            </a:extLst>
          </p:cNvPr>
          <p:cNvSpPr txBox="1">
            <a:spLocks/>
          </p:cNvSpPr>
          <p:nvPr/>
        </p:nvSpPr>
        <p:spPr>
          <a:xfrm>
            <a:off x="1077975" y="1048871"/>
            <a:ext cx="7483319" cy="568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70000"/>
              </a:lnSpc>
            </a:pPr>
            <a:endParaRPr lang="es-ES" dirty="0"/>
          </a:p>
        </p:txBody>
      </p:sp>
      <p:sp>
        <p:nvSpPr>
          <p:cNvPr id="66" name="Marcador de contenido 3">
            <a:extLst>
              <a:ext uri="{FF2B5EF4-FFF2-40B4-BE49-F238E27FC236}">
                <a16:creationId xmlns:a16="http://schemas.microsoft.com/office/drawing/2014/main" id="{49CEAE7C-7BDA-442A-81E9-3A24BB1E4ED4}"/>
              </a:ext>
            </a:extLst>
          </p:cNvPr>
          <p:cNvSpPr txBox="1">
            <a:spLocks/>
          </p:cNvSpPr>
          <p:nvPr/>
        </p:nvSpPr>
        <p:spPr>
          <a:xfrm>
            <a:off x="1077975" y="1255058"/>
            <a:ext cx="10414778" cy="527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" dirty="0"/>
              <a:t>El sistema electrónico de potencia está formado por los siguientes componentes:</a:t>
            </a:r>
          </a:p>
          <a:p>
            <a:pPr>
              <a:lnSpc>
                <a:spcPct val="150000"/>
              </a:lnSpc>
            </a:pPr>
            <a:r>
              <a:rPr lang="es-ES" b="1" dirty="0"/>
              <a:t>Motores paso a paso: Nema 17</a:t>
            </a:r>
          </a:p>
          <a:p>
            <a:pPr lvl="1">
              <a:lnSpc>
                <a:spcPct val="100000"/>
              </a:lnSpc>
            </a:pPr>
            <a:r>
              <a:rPr lang="es-ES_tradnl" dirty="0"/>
              <a:t>Proporcionan una gran precisión en el posicionamiento</a:t>
            </a:r>
          </a:p>
          <a:p>
            <a:pPr lvl="1">
              <a:lnSpc>
                <a:spcPct val="100000"/>
              </a:lnSpc>
            </a:pPr>
            <a:r>
              <a:rPr lang="es-ES_tradnl" dirty="0"/>
              <a:t>Resolución de 1,8 grados por paso</a:t>
            </a:r>
            <a:endParaRPr lang="es-ES" dirty="0"/>
          </a:p>
          <a:p>
            <a:pPr>
              <a:lnSpc>
                <a:spcPct val="150000"/>
              </a:lnSpc>
            </a:pPr>
            <a:r>
              <a:rPr lang="es-ES" b="1" dirty="0"/>
              <a:t>Drivers</a:t>
            </a:r>
            <a:r>
              <a:rPr lang="es-ES" dirty="0"/>
              <a:t> </a:t>
            </a:r>
            <a:r>
              <a:rPr lang="es-ES" b="1" dirty="0"/>
              <a:t>Pololu A4988 </a:t>
            </a:r>
            <a:r>
              <a:rPr lang="es-ES" dirty="0"/>
              <a:t>para los motores paso a paso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Permiten modificar la resolución de paso del motor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Controlan la corriente que le llega a al motor</a:t>
            </a:r>
          </a:p>
          <a:p>
            <a:pPr>
              <a:lnSpc>
                <a:spcPct val="150000"/>
              </a:lnSpc>
            </a:pPr>
            <a:r>
              <a:rPr lang="es-ES" dirty="0"/>
              <a:t>Módulo de expansión </a:t>
            </a:r>
            <a:r>
              <a:rPr lang="es-ES" b="1" dirty="0"/>
              <a:t>CNC Shield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Permite el control de 4 motores de forma simultánea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Facilita el uso de los drivers de los motores</a:t>
            </a:r>
          </a:p>
          <a:p>
            <a:pPr marL="0" indent="0">
              <a:lnSpc>
                <a:spcPct val="250000"/>
              </a:lnSpc>
              <a:buNone/>
            </a:pPr>
            <a:endParaRPr lang="es-ES" dirty="0"/>
          </a:p>
          <a:p>
            <a:pPr>
              <a:lnSpc>
                <a:spcPct val="250000"/>
              </a:lnSpc>
            </a:pPr>
            <a:endParaRPr lang="es-ES" sz="20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7A58D36C-50A5-4783-8FFB-14AD73F1258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66" y="2212152"/>
            <a:ext cx="1887912" cy="1147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412DEA8-E38B-4B8F-9673-694A8F6AB56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763" y="3722739"/>
            <a:ext cx="903885" cy="933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95221D4-4A57-4FCC-97BE-4132FC5C15C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0361" b="2103"/>
          <a:stretch/>
        </p:blipFill>
        <p:spPr>
          <a:xfrm>
            <a:off x="9180864" y="4977192"/>
            <a:ext cx="1692318" cy="125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A11232E7-70C2-4269-90B4-C274F801421B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936" r="4221" b="18667"/>
          <a:stretch/>
        </p:blipFill>
        <p:spPr bwMode="auto">
          <a:xfrm>
            <a:off x="8865924" y="2524424"/>
            <a:ext cx="2322195" cy="30740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3229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75" y="327625"/>
            <a:ext cx="9601200" cy="1485900"/>
          </a:xfrm>
        </p:spPr>
        <p:txBody>
          <a:bodyPr/>
          <a:lstStyle/>
          <a:p>
            <a:r>
              <a:rPr lang="es-ES" dirty="0"/>
              <a:t>ALIMENTACIÓN DEL SISTEMA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72E134AD-9B08-46AF-A23D-4F32C3737EB0}"/>
              </a:ext>
            </a:extLst>
          </p:cNvPr>
          <p:cNvSpPr txBox="1">
            <a:spLocks/>
          </p:cNvSpPr>
          <p:nvPr/>
        </p:nvSpPr>
        <p:spPr>
          <a:xfrm>
            <a:off x="1077975" y="1048871"/>
            <a:ext cx="7483319" cy="568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70000"/>
              </a:lnSpc>
            </a:pPr>
            <a:endParaRPr lang="es-ES" dirty="0"/>
          </a:p>
        </p:txBody>
      </p:sp>
      <p:sp>
        <p:nvSpPr>
          <p:cNvPr id="66" name="Marcador de contenido 3">
            <a:extLst>
              <a:ext uri="{FF2B5EF4-FFF2-40B4-BE49-F238E27FC236}">
                <a16:creationId xmlns:a16="http://schemas.microsoft.com/office/drawing/2014/main" id="{49CEAE7C-7BDA-442A-81E9-3A24BB1E4ED4}"/>
              </a:ext>
            </a:extLst>
          </p:cNvPr>
          <p:cNvSpPr txBox="1">
            <a:spLocks/>
          </p:cNvSpPr>
          <p:nvPr/>
        </p:nvSpPr>
        <p:spPr>
          <a:xfrm>
            <a:off x="1209378" y="1720029"/>
            <a:ext cx="11179635" cy="461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s-ES_tradnl" dirty="0"/>
              <a:t>Alimentación de 12V a la placa Arduino </a:t>
            </a:r>
            <a:r>
              <a:rPr lang="es-ES_tradnl" i="1" dirty="0"/>
              <a:t>slave</a:t>
            </a:r>
            <a:r>
              <a:rPr lang="es-ES_tradnl" dirty="0"/>
              <a:t> a través de un conector Jack</a:t>
            </a:r>
          </a:p>
          <a:p>
            <a:pPr>
              <a:lnSpc>
                <a:spcPct val="100000"/>
              </a:lnSpc>
            </a:pPr>
            <a:r>
              <a:rPr lang="es-ES_tradnl" dirty="0"/>
              <a:t>Alimentación de 12V al módulo de expansión CNC Shield. </a:t>
            </a:r>
          </a:p>
          <a:p>
            <a:pPr lvl="0">
              <a:lnSpc>
                <a:spcPct val="200000"/>
              </a:lnSpc>
            </a:pPr>
            <a:endParaRPr lang="es-ES" dirty="0"/>
          </a:p>
          <a:p>
            <a:pPr marL="0" indent="0">
              <a:lnSpc>
                <a:spcPct val="200000"/>
              </a:lnSpc>
              <a:buNone/>
            </a:pPr>
            <a:endParaRPr lang="es-ES" dirty="0"/>
          </a:p>
          <a:p>
            <a:pPr>
              <a:lnSpc>
                <a:spcPct val="200000"/>
              </a:lnSpc>
            </a:pPr>
            <a:endParaRPr lang="es-ES" sz="2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81DB0E0-3D8A-4A73-9EB3-F9510C42D2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0775" r="1585" b="8422"/>
          <a:stretch/>
        </p:blipFill>
        <p:spPr bwMode="auto">
          <a:xfrm>
            <a:off x="2445578" y="3068774"/>
            <a:ext cx="1594364" cy="2293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965D2CD-7B81-4807-BE8E-51ECDD1AA9EE}"/>
              </a:ext>
            </a:extLst>
          </p:cNvPr>
          <p:cNvSpPr/>
          <p:nvPr/>
        </p:nvSpPr>
        <p:spPr>
          <a:xfrm>
            <a:off x="925575" y="1135664"/>
            <a:ext cx="9601200" cy="497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/>
              <a:t>El sistema se alimenta con una fuente ATX, que proporciona: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1EFEF4E-2647-44ED-B1BC-6616E121446C}"/>
              </a:ext>
            </a:extLst>
          </p:cNvPr>
          <p:cNvSpPr/>
          <p:nvPr/>
        </p:nvSpPr>
        <p:spPr>
          <a:xfrm>
            <a:off x="1430172" y="6142451"/>
            <a:ext cx="10264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La placa Arduino </a:t>
            </a:r>
            <a:r>
              <a:rPr lang="es-ES_tradnl" i="1" dirty="0"/>
              <a:t>master</a:t>
            </a:r>
            <a:r>
              <a:rPr lang="es-ES_tradnl" dirty="0"/>
              <a:t> es alimentada a través de la Arduino </a:t>
            </a:r>
            <a:r>
              <a:rPr lang="es-ES_tradnl" i="1" dirty="0"/>
              <a:t>slave</a:t>
            </a:r>
            <a:r>
              <a:rPr lang="es-ES_tradnl" dirty="0"/>
              <a:t>, al conectar los pines de 5V y GND</a:t>
            </a:r>
            <a:endParaRPr lang="es-ES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523BEB9B-197B-4077-A320-0837E6A04A23}"/>
              </a:ext>
            </a:extLst>
          </p:cNvPr>
          <p:cNvGrpSpPr/>
          <p:nvPr/>
        </p:nvGrpSpPr>
        <p:grpSpPr>
          <a:xfrm>
            <a:off x="6305165" y="2839094"/>
            <a:ext cx="3904077" cy="3084850"/>
            <a:chOff x="-42891" y="226356"/>
            <a:chExt cx="4231269" cy="3210018"/>
          </a:xfrm>
        </p:grpSpPr>
        <p:sp>
          <p:nvSpPr>
            <p:cNvPr id="14" name="Cuadro de texto 2">
              <a:extLst>
                <a:ext uri="{FF2B5EF4-FFF2-40B4-BE49-F238E27FC236}">
                  <a16:creationId xmlns:a16="http://schemas.microsoft.com/office/drawing/2014/main" id="{3C17DB4D-0F23-46CE-A660-F349779232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974" y="2750574"/>
              <a:ext cx="15367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_tradnl" sz="1100" b="1">
                  <a:solidFill>
                    <a:srgbClr val="00B05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CONEXIÓN GND Y 5V CON LA PLACA ARDUINO </a:t>
              </a:r>
              <a:r>
                <a:rPr lang="es-ES_tradnl" sz="1100" b="1" i="1">
                  <a:solidFill>
                    <a:srgbClr val="00B05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MASTER</a:t>
              </a:r>
              <a:endParaRPr lang="es-ES" sz="1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C967FBDB-CDA4-4B90-8D08-F77EA298D12E}"/>
                </a:ext>
              </a:extLst>
            </p:cNvPr>
            <p:cNvGrpSpPr/>
            <p:nvPr/>
          </p:nvGrpSpPr>
          <p:grpSpPr>
            <a:xfrm>
              <a:off x="-42891" y="226356"/>
              <a:ext cx="4231269" cy="3194437"/>
              <a:chOff x="-42891" y="226356"/>
              <a:chExt cx="4231269" cy="3194437"/>
            </a:xfrm>
          </p:grpSpPr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7B669B7A-624E-4332-B808-6769CD0EEBAE}"/>
                  </a:ext>
                </a:extLst>
              </p:cNvPr>
              <p:cNvGrpSpPr/>
              <p:nvPr/>
            </p:nvGrpSpPr>
            <p:grpSpPr>
              <a:xfrm>
                <a:off x="-42891" y="226356"/>
                <a:ext cx="4231269" cy="3194437"/>
                <a:chOff x="-42891" y="226356"/>
                <a:chExt cx="4231269" cy="3194437"/>
              </a:xfrm>
            </p:grpSpPr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A0A7C24C-9D3E-48E6-8B1C-A960FC0A913F}"/>
                    </a:ext>
                  </a:extLst>
                </p:cNvPr>
                <p:cNvGrpSpPr/>
                <p:nvPr/>
              </p:nvGrpSpPr>
              <p:grpSpPr>
                <a:xfrm>
                  <a:off x="-42891" y="226356"/>
                  <a:ext cx="4231269" cy="3194437"/>
                  <a:chOff x="-197749" y="226356"/>
                  <a:chExt cx="4231269" cy="3194437"/>
                </a:xfrm>
              </p:grpSpPr>
              <p:grpSp>
                <p:nvGrpSpPr>
                  <p:cNvPr id="21" name="Grupo 20">
                    <a:extLst>
                      <a:ext uri="{FF2B5EF4-FFF2-40B4-BE49-F238E27FC236}">
                        <a16:creationId xmlns:a16="http://schemas.microsoft.com/office/drawing/2014/main" id="{05719376-CC55-4BEF-9341-B947F2F034C9}"/>
                      </a:ext>
                    </a:extLst>
                  </p:cNvPr>
                  <p:cNvGrpSpPr/>
                  <p:nvPr/>
                </p:nvGrpSpPr>
                <p:grpSpPr>
                  <a:xfrm>
                    <a:off x="-197749" y="226356"/>
                    <a:ext cx="4231269" cy="3194437"/>
                    <a:chOff x="-389484" y="226387"/>
                    <a:chExt cx="4231398" cy="3194870"/>
                  </a:xfrm>
                </p:grpSpPr>
                <p:sp>
                  <p:nvSpPr>
                    <p:cNvPr id="28" name="Cuadro de texto 2">
                      <a:extLst>
                        <a:ext uri="{FF2B5EF4-FFF2-40B4-BE49-F238E27FC236}">
                          <a16:creationId xmlns:a16="http://schemas.microsoft.com/office/drawing/2014/main" id="{9505FA05-FF4A-4137-9E9D-C225569118B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389484" y="226387"/>
                      <a:ext cx="1537237" cy="70064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ALIMENTACIÓN 12V PUERTO JACK DE LA PLACA ARDUINO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31" name="Grupo 30">
                      <a:extLst>
                        <a:ext uri="{FF2B5EF4-FFF2-40B4-BE49-F238E27FC236}">
                          <a16:creationId xmlns:a16="http://schemas.microsoft.com/office/drawing/2014/main" id="{F727D9F9-AB77-4DFD-A303-EA22CFC45F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60219" y="346587"/>
                      <a:ext cx="2681695" cy="3074670"/>
                      <a:chOff x="-105070" y="0"/>
                      <a:chExt cx="2681695" cy="3074670"/>
                    </a:xfrm>
                  </p:grpSpPr>
                  <p:pic>
                    <p:nvPicPr>
                      <p:cNvPr id="32" name="Imagen 31">
                        <a:extLst>
                          <a:ext uri="{FF2B5EF4-FFF2-40B4-BE49-F238E27FC236}">
                            <a16:creationId xmlns:a16="http://schemas.microsoft.com/office/drawing/2014/main" id="{AF1CCEAE-9E2F-4544-95A6-A2BAF24B76F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" t="17936" r="4221" b="18667"/>
                      <a:stretch/>
                    </p:blipFill>
                    <p:spPr bwMode="auto">
                      <a:xfrm>
                        <a:off x="253795" y="0"/>
                        <a:ext cx="2322830" cy="30746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53640926-AAD7-44D8-BBD7-CCE9431645EC}">
                          <a14:shadowObscured xmlns:a14="http://schemas.microsoft.com/office/drawing/2010/main"/>
                        </a:ext>
                      </a:extLst>
                    </p:spPr>
                  </p:pic>
                  <p:sp>
                    <p:nvSpPr>
                      <p:cNvPr id="33" name="Rectángulo: esquinas redondeadas 32">
                        <a:extLst>
                          <a:ext uri="{FF2B5EF4-FFF2-40B4-BE49-F238E27FC236}">
                            <a16:creationId xmlns:a16="http://schemas.microsoft.com/office/drawing/2014/main" id="{78C7240C-12C7-431E-AD7C-19CAA676B0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6726" y="173837"/>
                        <a:ext cx="475102" cy="452969"/>
                      </a:xfrm>
                      <a:prstGeom prst="roundRect">
                        <a:avLst/>
                      </a:prstGeom>
                      <a:noFill/>
                      <a:ln w="28575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/>
                      </a:p>
                    </p:txBody>
                  </p:sp>
                  <p:cxnSp>
                    <p:nvCxnSpPr>
                      <p:cNvPr id="34" name="Conector recto de flecha 33">
                        <a:extLst>
                          <a:ext uri="{FF2B5EF4-FFF2-40B4-BE49-F238E27FC236}">
                            <a16:creationId xmlns:a16="http://schemas.microsoft.com/office/drawing/2014/main" id="{8313B61D-7BB5-43B0-AED9-916E77FF58F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-105070" y="215031"/>
                        <a:ext cx="680380" cy="12848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0070C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4" name="Rectángulo: esquinas redondeadas 23">
                    <a:extLst>
                      <a:ext uri="{FF2B5EF4-FFF2-40B4-BE49-F238E27FC236}">
                        <a16:creationId xmlns:a16="http://schemas.microsoft.com/office/drawing/2014/main" id="{922377F2-ABB3-41DF-BF48-9691836F9A25}"/>
                      </a:ext>
                    </a:extLst>
                  </p:cNvPr>
                  <p:cNvSpPr/>
                  <p:nvPr/>
                </p:nvSpPr>
                <p:spPr>
                  <a:xfrm>
                    <a:off x="2179689" y="970321"/>
                    <a:ext cx="456688" cy="393905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6" name="Conector recto de flecha 25">
                    <a:extLst>
                      <a:ext uri="{FF2B5EF4-FFF2-40B4-BE49-F238E27FC236}">
                        <a16:creationId xmlns:a16="http://schemas.microsoft.com/office/drawing/2014/main" id="{1481D7AE-90E7-40F2-9571-F4C1A41D20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324282" y="1192776"/>
                    <a:ext cx="559926" cy="155431"/>
                  </a:xfrm>
                  <a:prstGeom prst="straightConnector1">
                    <a:avLst/>
                  </a:prstGeom>
                  <a:ln w="28575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" name="Cuadro de texto 2">
                  <a:extLst>
                    <a:ext uri="{FF2B5EF4-FFF2-40B4-BE49-F238E27FC236}">
                      <a16:creationId xmlns:a16="http://schemas.microsoft.com/office/drawing/2014/main" id="{7C782310-EA7B-4944-9384-47F6344E70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1120877"/>
                  <a:ext cx="1537190" cy="4645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100" b="1">
                      <a:solidFill>
                        <a:srgbClr val="00B0F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ALIMENTACIÓN 12V MÓDULO CNC SHIELD</a:t>
                  </a:r>
                  <a:endParaRPr lang="es-ES" sz="12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" name="Rectángulo: esquinas redondeadas 16">
                <a:extLst>
                  <a:ext uri="{FF2B5EF4-FFF2-40B4-BE49-F238E27FC236}">
                    <a16:creationId xmlns:a16="http://schemas.microsoft.com/office/drawing/2014/main" id="{655992B6-2D31-49B7-936F-EB6DC63EA20D}"/>
                  </a:ext>
                </a:extLst>
              </p:cNvPr>
              <p:cNvSpPr/>
              <p:nvPr/>
            </p:nvSpPr>
            <p:spPr>
              <a:xfrm>
                <a:off x="2858115" y="2924482"/>
                <a:ext cx="294702" cy="349660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BA5F1E43-2DA6-483E-BBDA-96858F2AE24A}"/>
                  </a:ext>
                </a:extLst>
              </p:cNvPr>
              <p:cNvCxnSpPr/>
              <p:nvPr/>
            </p:nvCxnSpPr>
            <p:spPr>
              <a:xfrm flipV="1">
                <a:off x="1692992" y="3059676"/>
                <a:ext cx="1080647" cy="45719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C1ACA787-F15F-4E37-AB9A-739F88E5BB8D}"/>
              </a:ext>
            </a:extLst>
          </p:cNvPr>
          <p:cNvCxnSpPr/>
          <p:nvPr/>
        </p:nvCxnSpPr>
        <p:spPr>
          <a:xfrm>
            <a:off x="4367469" y="4215732"/>
            <a:ext cx="17590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3442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Estudio económico</a:t>
            </a:r>
          </a:p>
        </p:txBody>
      </p:sp>
    </p:spTree>
    <p:extLst>
      <p:ext uri="{BB962C8B-B14F-4D97-AF65-F5344CB8AC3E}">
        <p14:creationId xmlns:p14="http://schemas.microsoft.com/office/powerpoint/2010/main" val="1992712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19887"/>
            <a:ext cx="9601200" cy="478230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dirty="0"/>
              <a:t>INTRODUCCIÓN</a:t>
            </a:r>
          </a:p>
          <a:p>
            <a:pPr>
              <a:lnSpc>
                <a:spcPct val="100000"/>
              </a:lnSpc>
            </a:pPr>
            <a:r>
              <a:rPr lang="es-ES" dirty="0"/>
              <a:t>OBJETIVOS</a:t>
            </a:r>
          </a:p>
          <a:p>
            <a:pPr>
              <a:lnSpc>
                <a:spcPct val="100000"/>
              </a:lnSpc>
            </a:pPr>
            <a:r>
              <a:rPr lang="es-ES" dirty="0"/>
              <a:t>SOLUCIÓN TÉCNICA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DESCRIPCIÓN DEL PROTOTIPO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MOVIMIENTOS DEL SISTEMA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SISTEMA MECÁNICO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SISTEMA ELECTRÓNICO DE CONTROL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SISTEMA DE POTENCIA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ALIMENTACIÓN DEL SISTEMA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dirty="0"/>
              <a:t>LINEAS FUTURAS</a:t>
            </a:r>
          </a:p>
          <a:p>
            <a:pPr>
              <a:lnSpc>
                <a:spcPct val="100000"/>
              </a:lnSpc>
            </a:pPr>
            <a:r>
              <a:rPr lang="es-ES" dirty="0"/>
              <a:t>ESTUDIO ECONÓMICO</a:t>
            </a:r>
          </a:p>
          <a:p>
            <a:pPr>
              <a:lnSpc>
                <a:spcPct val="100000"/>
              </a:lnSpc>
            </a:pPr>
            <a:r>
              <a:rPr lang="es-ES" dirty="0"/>
              <a:t>CONCLUSIONES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1211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75" y="424973"/>
            <a:ext cx="9601200" cy="901803"/>
          </a:xfrm>
        </p:spPr>
        <p:txBody>
          <a:bodyPr/>
          <a:lstStyle/>
          <a:p>
            <a:r>
              <a:rPr lang="es-ES" dirty="0"/>
              <a:t>ESTUDIO ECONÓMICO</a:t>
            </a:r>
          </a:p>
        </p:txBody>
      </p:sp>
      <p:sp>
        <p:nvSpPr>
          <p:cNvPr id="66" name="Marcador de contenido 3">
            <a:extLst>
              <a:ext uri="{FF2B5EF4-FFF2-40B4-BE49-F238E27FC236}">
                <a16:creationId xmlns:a16="http://schemas.microsoft.com/office/drawing/2014/main" id="{49CEAE7C-7BDA-442A-81E9-3A24BB1E4ED4}"/>
              </a:ext>
            </a:extLst>
          </p:cNvPr>
          <p:cNvSpPr txBox="1">
            <a:spLocks/>
          </p:cNvSpPr>
          <p:nvPr/>
        </p:nvSpPr>
        <p:spPr>
          <a:xfrm>
            <a:off x="1077975" y="1255058"/>
            <a:ext cx="10414778" cy="53788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ES" dirty="0"/>
              <a:t>Bobinadora comercial: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Coste: </a:t>
            </a:r>
            <a:r>
              <a:rPr lang="es-ES_tradnl" b="1" dirty="0"/>
              <a:t>20355€</a:t>
            </a:r>
          </a:p>
          <a:p>
            <a:pPr>
              <a:lnSpc>
                <a:spcPct val="150000"/>
              </a:lnSpc>
            </a:pPr>
            <a:r>
              <a:rPr lang="es-ES" dirty="0"/>
              <a:t>Prototipo</a:t>
            </a:r>
          </a:p>
          <a:p>
            <a:pPr lvl="1">
              <a:lnSpc>
                <a:spcPct val="150000"/>
              </a:lnSpc>
            </a:pPr>
            <a:r>
              <a:rPr lang="es-ES" dirty="0"/>
              <a:t>Coste: </a:t>
            </a:r>
            <a:r>
              <a:rPr lang="es-ES_tradnl" b="1" dirty="0"/>
              <a:t>2588,64 €</a:t>
            </a:r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marL="530352" lvl="1" indent="0">
              <a:lnSpc>
                <a:spcPct val="150000"/>
              </a:lnSpc>
              <a:buNone/>
            </a:pPr>
            <a:r>
              <a:rPr lang="es-ES_tradnl" dirty="0"/>
              <a:t>Si se quisiese replicar la bobinadora </a:t>
            </a:r>
            <a:r>
              <a:rPr lang="es-ES" dirty="0"/>
              <a:t>el gasto se reduciría al de los componentes</a:t>
            </a:r>
            <a:r>
              <a:rPr lang="es-ES" b="1" dirty="0"/>
              <a:t>.</a:t>
            </a:r>
            <a:endParaRPr lang="es-ES" dirty="0"/>
          </a:p>
          <a:p>
            <a:pPr>
              <a:lnSpc>
                <a:spcPct val="250000"/>
              </a:lnSpc>
            </a:pPr>
            <a:endParaRPr lang="es-ES" sz="2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4200776-3795-48BB-A785-1E2F31EB7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116895"/>
              </p:ext>
            </p:extLst>
          </p:nvPr>
        </p:nvGraphicFramePr>
        <p:xfrm>
          <a:off x="2163021" y="3461190"/>
          <a:ext cx="3715554" cy="216000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608848">
                  <a:extLst>
                    <a:ext uri="{9D8B030D-6E8A-4147-A177-3AD203B41FA5}">
                      <a16:colId xmlns:a16="http://schemas.microsoft.com/office/drawing/2014/main" val="110089404"/>
                    </a:ext>
                  </a:extLst>
                </a:gridCol>
                <a:gridCol w="2106706">
                  <a:extLst>
                    <a:ext uri="{9D8B030D-6E8A-4147-A177-3AD203B41FA5}">
                      <a16:colId xmlns:a16="http://schemas.microsoft.com/office/drawing/2014/main" val="2437925397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COSTE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7545544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Horas de investigación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2400 €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3978076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Componentes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188,64 €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3662050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>
                          <a:effectLst/>
                        </a:rPr>
                        <a:t>TOTAL</a:t>
                      </a:r>
                      <a:endParaRPr lang="es-ES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b="1" dirty="0">
                          <a:effectLst/>
                        </a:rPr>
                        <a:t>2588,64 €</a:t>
                      </a:r>
                      <a:endParaRPr lang="es-ES" sz="12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0746103"/>
                  </a:ext>
                </a:extLst>
              </a:tr>
            </a:tbl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B726CEA3-AB78-4E20-A054-2B2D3720B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978" y="1197637"/>
            <a:ext cx="1608329" cy="1918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FA47881-130E-494B-9125-8C8FE22D80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67" r="600" b="29949"/>
          <a:stretch/>
        </p:blipFill>
        <p:spPr bwMode="auto">
          <a:xfrm>
            <a:off x="8289140" y="3401292"/>
            <a:ext cx="2098006" cy="2215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93181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669153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28" y="351471"/>
            <a:ext cx="9601200" cy="1485900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F2DF57-1147-408A-AB77-C7A8D318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191237"/>
            <a:ext cx="9995647" cy="5146810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Se ha diseñado y construido un sistema de bobinado a un precio </a:t>
            </a:r>
            <a:r>
              <a:rPr lang="es-ES_tradnl" b="1" dirty="0"/>
              <a:t>económico</a:t>
            </a:r>
            <a:r>
              <a:rPr lang="es-ES_tradnl" dirty="0"/>
              <a:t>.</a:t>
            </a:r>
            <a:endParaRPr lang="es-ES" dirty="0"/>
          </a:p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El sistema de bobinado es completamente </a:t>
            </a:r>
            <a:r>
              <a:rPr lang="es-ES_tradnl" b="1" dirty="0"/>
              <a:t>autónomo</a:t>
            </a:r>
            <a:r>
              <a:rPr lang="es-ES_tradnl" dirty="0"/>
              <a:t>, ya que dispone de una pantalla LCD y botones para que el usuario pueda introducir los parámetros necesarios e iniciar el bobinado. </a:t>
            </a:r>
            <a:endParaRPr lang="es-ES" dirty="0"/>
          </a:p>
          <a:p>
            <a:pPr marL="51435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El hecho de que sea autónoma hace que el sistema de bobinado sea </a:t>
            </a:r>
            <a:r>
              <a:rPr lang="es-ES_tradnl" b="1" dirty="0"/>
              <a:t>portable</a:t>
            </a:r>
            <a:r>
              <a:rPr lang="es-ES_tradnl" dirty="0"/>
              <a:t> y no </a:t>
            </a:r>
            <a:r>
              <a:rPr lang="es-ES_tradnl" b="1" dirty="0"/>
              <a:t>es necesario tener conocimientos en microcontroladores</a:t>
            </a:r>
            <a:r>
              <a:rPr lang="es-ES_tradnl" dirty="0"/>
              <a:t> ni descargar software adicional para su utilización.</a:t>
            </a:r>
            <a:endParaRPr lang="es-ES" dirty="0"/>
          </a:p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El sistema de bobinado </a:t>
            </a:r>
            <a:r>
              <a:rPr lang="es-ES_tradnl" b="1" dirty="0"/>
              <a:t>es capaz de devanar bobinas de distintas dimensiones </a:t>
            </a:r>
            <a:r>
              <a:rPr lang="es-ES_tradnl" dirty="0"/>
              <a:t>intercambiando los módulos alzadores y el soporte del carrete.</a:t>
            </a:r>
            <a:endParaRPr lang="es-ES" dirty="0"/>
          </a:p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El devanado </a:t>
            </a:r>
            <a:r>
              <a:rPr lang="es-ES_tradnl" b="1" dirty="0"/>
              <a:t>es preciso y resistente</a:t>
            </a:r>
            <a:r>
              <a:rPr lang="es-ES_tradnl" dirty="0"/>
              <a:t>, con una calidad suficiente para devanar bobinas de transformadores y para otras aplicaciones.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" dirty="0"/>
              <a:t>Se ha seguido la </a:t>
            </a:r>
            <a:r>
              <a:rPr lang="es-ES" b="1" dirty="0"/>
              <a:t>filosofía de hardware libre </a:t>
            </a:r>
            <a:r>
              <a:rPr lang="es-ES" dirty="0"/>
              <a:t>y toda </a:t>
            </a:r>
            <a:r>
              <a:rPr lang="es-ES" b="1" dirty="0"/>
              <a:t>la documentación está disponible </a:t>
            </a:r>
            <a:r>
              <a:rPr lang="es-ES" dirty="0"/>
              <a:t>en el repositorio de GitHub.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6747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3337538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9409"/>
            <a:ext cx="9448800" cy="471461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s-ES" b="1" dirty="0"/>
              <a:t>Finalidad del proyecto</a:t>
            </a:r>
            <a:r>
              <a:rPr lang="es-ES" dirty="0"/>
              <a:t>: Diseño y construcción de una bobinadora automática </a:t>
            </a:r>
            <a:endParaRPr lang="es-ES" sz="800" dirty="0"/>
          </a:p>
          <a:p>
            <a:pPr lvl="1">
              <a:lnSpc>
                <a:spcPct val="120000"/>
              </a:lnSpc>
            </a:pPr>
            <a:r>
              <a:rPr lang="es-ES" dirty="0"/>
              <a:t>Uso principal: Devanar bobinas de cobre en el Área de Tecnología Electrónica</a:t>
            </a:r>
          </a:p>
          <a:p>
            <a:pPr lvl="1">
              <a:lnSpc>
                <a:spcPct val="120000"/>
              </a:lnSpc>
            </a:pPr>
            <a:r>
              <a:rPr lang="es-ES" dirty="0"/>
              <a:t>Usos alternativos: Devanar hilo de costura o de pescar</a:t>
            </a:r>
            <a:endParaRPr lang="es-ES" sz="700" dirty="0"/>
          </a:p>
          <a:p>
            <a:pPr lvl="1"/>
            <a:endParaRPr lang="es-ES" sz="800" dirty="0"/>
          </a:p>
          <a:p>
            <a:r>
              <a:rPr lang="es-ES" b="1" dirty="0"/>
              <a:t>Ámbitos en los que se enmarca</a:t>
            </a:r>
            <a:r>
              <a:rPr lang="es-ES" dirty="0"/>
              <a:t>:</a:t>
            </a:r>
          </a:p>
          <a:p>
            <a:pPr lvl="1"/>
            <a:r>
              <a:rPr lang="es-ES" dirty="0"/>
              <a:t>Mecatrónica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dirty="0"/>
              <a:t>Electrónica de control: Microcontroladores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dirty="0"/>
              <a:t>Electrónica de Potencia: Drivers para motores paso a paso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dirty="0"/>
              <a:t>Sensores: Interruptores de final de carrera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dirty="0"/>
              <a:t>Sistema mecánico: Componentes estructurales y transmisores del movimiento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dirty="0"/>
              <a:t>CAD: Diseño de componentes para su impresión en 3D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s-ES" sz="600" dirty="0"/>
          </a:p>
          <a:p>
            <a:pPr lvl="1"/>
            <a:r>
              <a:rPr lang="es-ES" dirty="0"/>
              <a:t>Filosofía del hardware libre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dirty="0"/>
              <a:t>Hardware libre: Placas Arduino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dirty="0"/>
              <a:t>Software libre: FreeCAD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s-ES" dirty="0"/>
              <a:t>Documentación accesible: GitHub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7528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1523171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9409"/>
            <a:ext cx="9448800" cy="47146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s-ES" dirty="0"/>
              <a:t>El dispositivo debe ser </a:t>
            </a:r>
            <a:r>
              <a:rPr lang="es-ES" b="1" dirty="0"/>
              <a:t>económico </a:t>
            </a:r>
            <a:r>
              <a:rPr lang="es-ES" dirty="0"/>
              <a:t>y sencillo, utilizando tecnologías de bajo coste y fácil adquisición, como hardware y software libre e impresión 3D. </a:t>
            </a:r>
          </a:p>
          <a:p>
            <a:pPr marL="514350" indent="-514350">
              <a:buFont typeface="+mj-lt"/>
              <a:buAutoNum type="romanLcPeriod"/>
            </a:pPr>
            <a:endParaRPr lang="es-ES" sz="900" dirty="0"/>
          </a:p>
          <a:p>
            <a:pPr marL="514350" indent="-514350">
              <a:buFont typeface="+mj-lt"/>
              <a:buAutoNum type="romanLcPeriod"/>
            </a:pPr>
            <a:r>
              <a:rPr lang="es-ES" dirty="0"/>
              <a:t>El dispositivo debe ser totalmente </a:t>
            </a:r>
            <a:r>
              <a:rPr lang="es-ES" b="1" dirty="0"/>
              <a:t>autónomo</a:t>
            </a:r>
            <a:r>
              <a:rPr lang="es-ES" dirty="0"/>
              <a:t>, no depender de un ordenador ni de otros dispositivos externos, para facilitar su utilización.</a:t>
            </a:r>
          </a:p>
          <a:p>
            <a:pPr marL="514350" indent="-514350">
              <a:buFont typeface="+mj-lt"/>
              <a:buAutoNum type="romanLcPeriod"/>
            </a:pPr>
            <a:endParaRPr lang="es-ES" sz="900" dirty="0"/>
          </a:p>
          <a:p>
            <a:pPr marL="514350" indent="-514350">
              <a:buFont typeface="+mj-lt"/>
              <a:buAutoNum type="romanLcPeriod"/>
            </a:pPr>
            <a:r>
              <a:rPr lang="es-ES" dirty="0"/>
              <a:t>El dispositivo debe tener la capacidad de </a:t>
            </a:r>
            <a:r>
              <a:rPr lang="es-ES" b="1" dirty="0"/>
              <a:t>adaptarse a distintos tipos de bobinas </a:t>
            </a:r>
            <a:r>
              <a:rPr lang="es-ES" dirty="0"/>
              <a:t>mediante el uso de componentes modulares intercambiables.</a:t>
            </a:r>
          </a:p>
          <a:p>
            <a:pPr marL="514350" indent="-514350">
              <a:buFont typeface="+mj-lt"/>
              <a:buAutoNum type="romanLcPeriod"/>
            </a:pPr>
            <a:endParaRPr lang="es-ES" sz="900" dirty="0"/>
          </a:p>
          <a:p>
            <a:pPr marL="514350" indent="-514350">
              <a:buFont typeface="+mj-lt"/>
              <a:buAutoNum type="romanLcPeriod"/>
            </a:pPr>
            <a:r>
              <a:rPr lang="es-ES" dirty="0"/>
              <a:t>El devanado de la bobina debe ser lo suficientemente </a:t>
            </a:r>
            <a:r>
              <a:rPr lang="es-ES" b="1" dirty="0"/>
              <a:t>preciso y resistente.</a:t>
            </a:r>
          </a:p>
          <a:p>
            <a:pPr marL="514350" indent="-514350">
              <a:buFont typeface="+mj-lt"/>
              <a:buAutoNum type="romanLcPeriod"/>
            </a:pPr>
            <a:endParaRPr lang="es-ES" sz="900" dirty="0"/>
          </a:p>
          <a:p>
            <a:pPr marL="514350" indent="-514350">
              <a:buFont typeface="+mj-lt"/>
              <a:buAutoNum type="romanLcPeriod"/>
            </a:pPr>
            <a:r>
              <a:rPr lang="es-ES" dirty="0"/>
              <a:t>Este proyecto contribuirá al desarrollo de la corriente de </a:t>
            </a:r>
            <a:r>
              <a:rPr lang="es-ES" b="1" dirty="0"/>
              <a:t>hardware libre</a:t>
            </a:r>
            <a:r>
              <a:rPr lang="es-ES" dirty="0"/>
              <a:t>, siendo </a:t>
            </a:r>
            <a:r>
              <a:rPr lang="es-ES" b="1" dirty="0"/>
              <a:t>accesible toda la documentación </a:t>
            </a:r>
            <a:r>
              <a:rPr lang="es-ES" dirty="0"/>
              <a:t>y recursos utilizados desde GitHub.</a:t>
            </a:r>
          </a:p>
          <a:p>
            <a:endParaRPr lang="es-ES" dirty="0"/>
          </a:p>
          <a:p>
            <a:pPr marL="514350" indent="-514350">
              <a:buFont typeface="+mj-lt"/>
              <a:buAutoNum type="romanL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7845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SOLUCIÓN TÉCNICA</a:t>
            </a:r>
          </a:p>
        </p:txBody>
      </p:sp>
    </p:spTree>
    <p:extLst>
      <p:ext uri="{BB962C8B-B14F-4D97-AF65-F5344CB8AC3E}">
        <p14:creationId xmlns:p14="http://schemas.microsoft.com/office/powerpoint/2010/main" val="3108967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589064"/>
            <a:ext cx="9601200" cy="1485900"/>
          </a:xfrm>
        </p:spPr>
        <p:txBody>
          <a:bodyPr/>
          <a:lstStyle/>
          <a:p>
            <a:r>
              <a:rPr lang="es-ES" dirty="0"/>
              <a:t>DESCRIPCIÓN DEL PROTOTIPO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182331"/>
            <a:ext cx="9448800" cy="4921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El prototipo se compone de las siguientes partes: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i="0" dirty="0"/>
              <a:t>Sistema mecánico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i="0" dirty="0"/>
              <a:t>Sistema electrónico de control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i="0" dirty="0"/>
              <a:t>Sistema electrónico de potencia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i="0" dirty="0"/>
              <a:t>Alimentación del sistema</a:t>
            </a:r>
          </a:p>
        </p:txBody>
      </p:sp>
      <p:pic>
        <p:nvPicPr>
          <p:cNvPr id="164" name="Imagen 163">
            <a:extLst>
              <a:ext uri="{FF2B5EF4-FFF2-40B4-BE49-F238E27FC236}">
                <a16:creationId xmlns:a16="http://schemas.microsoft.com/office/drawing/2014/main" id="{74E99962-1B7B-483D-9FED-48FA79B8417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67" r="600" b="29949"/>
          <a:stretch/>
        </p:blipFill>
        <p:spPr bwMode="auto">
          <a:xfrm>
            <a:off x="7760961" y="1911066"/>
            <a:ext cx="3381375" cy="3570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23118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544" y="389989"/>
            <a:ext cx="9601200" cy="1485900"/>
          </a:xfrm>
        </p:spPr>
        <p:txBody>
          <a:bodyPr/>
          <a:lstStyle/>
          <a:p>
            <a:r>
              <a:rPr lang="es-ES" dirty="0"/>
              <a:t>DESCRIPCIÓN DEL PROTOTIPO</a:t>
            </a:r>
          </a:p>
        </p:txBody>
      </p:sp>
      <p:grpSp>
        <p:nvGrpSpPr>
          <p:cNvPr id="82" name="Grupo 81">
            <a:extLst>
              <a:ext uri="{FF2B5EF4-FFF2-40B4-BE49-F238E27FC236}">
                <a16:creationId xmlns:a16="http://schemas.microsoft.com/office/drawing/2014/main" id="{48A0C2CD-75E5-4017-91BE-8FA5D1A17A43}"/>
              </a:ext>
            </a:extLst>
          </p:cNvPr>
          <p:cNvGrpSpPr/>
          <p:nvPr/>
        </p:nvGrpSpPr>
        <p:grpSpPr>
          <a:xfrm>
            <a:off x="1732908" y="1223745"/>
            <a:ext cx="8781478" cy="5515213"/>
            <a:chOff x="-1257051" y="-35567"/>
            <a:chExt cx="8781732" cy="5515213"/>
          </a:xfrm>
        </p:grpSpPr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668BB918-7EEA-4395-A386-65CFDEC9576F}"/>
                </a:ext>
              </a:extLst>
            </p:cNvPr>
            <p:cNvGrpSpPr/>
            <p:nvPr/>
          </p:nvGrpSpPr>
          <p:grpSpPr>
            <a:xfrm>
              <a:off x="-1257051" y="-35567"/>
              <a:ext cx="8781732" cy="5515213"/>
              <a:chOff x="-1247788" y="-34361"/>
              <a:chExt cx="8782133" cy="5328237"/>
            </a:xfrm>
          </p:grpSpPr>
          <p:grpSp>
            <p:nvGrpSpPr>
              <p:cNvPr id="86" name="Grupo 85">
                <a:extLst>
                  <a:ext uri="{FF2B5EF4-FFF2-40B4-BE49-F238E27FC236}">
                    <a16:creationId xmlns:a16="http://schemas.microsoft.com/office/drawing/2014/main" id="{4796FDF3-C85F-4914-B106-5B65B315D60E}"/>
                  </a:ext>
                </a:extLst>
              </p:cNvPr>
              <p:cNvGrpSpPr/>
              <p:nvPr/>
            </p:nvGrpSpPr>
            <p:grpSpPr>
              <a:xfrm>
                <a:off x="-1247788" y="-34361"/>
                <a:ext cx="8782133" cy="5328237"/>
                <a:chOff x="-1247788" y="-34361"/>
                <a:chExt cx="8782133" cy="5328237"/>
              </a:xfrm>
            </p:grpSpPr>
            <p:grpSp>
              <p:nvGrpSpPr>
                <p:cNvPr id="88" name="Grupo 87">
                  <a:extLst>
                    <a:ext uri="{FF2B5EF4-FFF2-40B4-BE49-F238E27FC236}">
                      <a16:creationId xmlns:a16="http://schemas.microsoft.com/office/drawing/2014/main" id="{B5B47FDE-E726-4152-A296-B8C63579D8F8}"/>
                    </a:ext>
                  </a:extLst>
                </p:cNvPr>
                <p:cNvGrpSpPr/>
                <p:nvPr/>
              </p:nvGrpSpPr>
              <p:grpSpPr>
                <a:xfrm>
                  <a:off x="-94338" y="756351"/>
                  <a:ext cx="7628683" cy="4537525"/>
                  <a:chOff x="-94338" y="-15174"/>
                  <a:chExt cx="7628683" cy="4537525"/>
                </a:xfrm>
              </p:grpSpPr>
              <p:sp>
                <p:nvSpPr>
                  <p:cNvPr id="91" name="Cuadro de texto 2">
                    <a:extLst>
                      <a:ext uri="{FF2B5EF4-FFF2-40B4-BE49-F238E27FC236}">
                        <a16:creationId xmlns:a16="http://schemas.microsoft.com/office/drawing/2014/main" id="{6C79C5F5-9D5A-4DF7-9100-3893F62C7B4B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731843" y="3530032"/>
                    <a:ext cx="847935" cy="3048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s-ES_tradnl" sz="1100" i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Traslación</a:t>
                    </a:r>
                    <a:endParaRPr lang="es-ES" sz="1200" dirty="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pSp>
                <p:nvGrpSpPr>
                  <p:cNvPr id="92" name="Grupo 91">
                    <a:extLst>
                      <a:ext uri="{FF2B5EF4-FFF2-40B4-BE49-F238E27FC236}">
                        <a16:creationId xmlns:a16="http://schemas.microsoft.com/office/drawing/2014/main" id="{BDA629F2-4D56-4201-A332-78F710A5E0BD}"/>
                      </a:ext>
                    </a:extLst>
                  </p:cNvPr>
                  <p:cNvGrpSpPr/>
                  <p:nvPr/>
                </p:nvGrpSpPr>
                <p:grpSpPr>
                  <a:xfrm>
                    <a:off x="-94338" y="-15174"/>
                    <a:ext cx="7628683" cy="4537525"/>
                    <a:chOff x="-94338" y="-15174"/>
                    <a:chExt cx="7628683" cy="4537525"/>
                  </a:xfrm>
                </p:grpSpPr>
                <p:sp>
                  <p:nvSpPr>
                    <p:cNvPr id="93" name="Cuadro de texto 2">
                      <a:extLst>
                        <a:ext uri="{FF2B5EF4-FFF2-40B4-BE49-F238E27FC236}">
                          <a16:creationId xmlns:a16="http://schemas.microsoft.com/office/drawing/2014/main" id="{BBD35446-8E60-442A-9125-AFB4326D4467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754461" y="3995796"/>
                      <a:ext cx="771525" cy="30480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 i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Rotación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94" name="Grupo 93">
                      <a:extLst>
                        <a:ext uri="{FF2B5EF4-FFF2-40B4-BE49-F238E27FC236}">
                          <a16:creationId xmlns:a16="http://schemas.microsoft.com/office/drawing/2014/main" id="{3A0D8A41-298D-453C-BD22-D6CA45B97B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94338" y="-15174"/>
                      <a:ext cx="7628683" cy="4537525"/>
                      <a:chOff x="-94338" y="-15174"/>
                      <a:chExt cx="7628683" cy="4537525"/>
                    </a:xfrm>
                  </p:grpSpPr>
                  <p:grpSp>
                    <p:nvGrpSpPr>
                      <p:cNvPr id="95" name="Grupo 94">
                        <a:extLst>
                          <a:ext uri="{FF2B5EF4-FFF2-40B4-BE49-F238E27FC236}">
                            <a16:creationId xmlns:a16="http://schemas.microsoft.com/office/drawing/2014/main" id="{55AEAD05-0C2A-47EB-9454-B40D3726E5B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94338" y="-15174"/>
                        <a:ext cx="7628683" cy="4537525"/>
                        <a:chOff x="-94338" y="-15174"/>
                        <a:chExt cx="7628683" cy="4537525"/>
                      </a:xfrm>
                    </p:grpSpPr>
                    <p:grpSp>
                      <p:nvGrpSpPr>
                        <p:cNvPr id="98" name="Grupo 97">
                          <a:extLst>
                            <a:ext uri="{FF2B5EF4-FFF2-40B4-BE49-F238E27FC236}">
                              <a16:creationId xmlns:a16="http://schemas.microsoft.com/office/drawing/2014/main" id="{06E32543-0914-486E-879C-D5EA47B1C87F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-94338" y="-15174"/>
                          <a:ext cx="7628683" cy="4537525"/>
                          <a:chOff x="-94338" y="-15174"/>
                          <a:chExt cx="7628683" cy="4537525"/>
                        </a:xfrm>
                      </p:grpSpPr>
                      <p:grpSp>
                        <p:nvGrpSpPr>
                          <p:cNvPr id="100" name="Grupo 99">
                            <a:extLst>
                              <a:ext uri="{FF2B5EF4-FFF2-40B4-BE49-F238E27FC236}">
                                <a16:creationId xmlns:a16="http://schemas.microsoft.com/office/drawing/2014/main" id="{95EE49F8-83F0-4D6B-B65F-80B6E56FD33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-94338" y="-15174"/>
                            <a:ext cx="7628683" cy="4537525"/>
                            <a:chOff x="-94338" y="13401"/>
                            <a:chExt cx="7628683" cy="4537525"/>
                          </a:xfrm>
                        </p:grpSpPr>
                        <p:grpSp>
                          <p:nvGrpSpPr>
                            <p:cNvPr id="108" name="Grupo 107">
                              <a:extLst>
                                <a:ext uri="{FF2B5EF4-FFF2-40B4-BE49-F238E27FC236}">
                                  <a16:creationId xmlns:a16="http://schemas.microsoft.com/office/drawing/2014/main" id="{5139BE43-4CFE-4839-AEA9-85F076D35AA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-94338" y="13401"/>
                              <a:ext cx="7628683" cy="4537525"/>
                              <a:chOff x="-132438" y="-15174"/>
                              <a:chExt cx="7628683" cy="4537525"/>
                            </a:xfrm>
                          </p:grpSpPr>
                          <p:grpSp>
                            <p:nvGrpSpPr>
                              <p:cNvPr id="132" name="Grupo 131">
                                <a:extLst>
                                  <a:ext uri="{FF2B5EF4-FFF2-40B4-BE49-F238E27FC236}">
                                    <a16:creationId xmlns:a16="http://schemas.microsoft.com/office/drawing/2014/main" id="{5AF289AE-9ADF-49F2-A3C8-8D37CE68394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-132438" y="9525"/>
                                <a:ext cx="2227938" cy="3343536"/>
                                <a:chOff x="-132438" y="9525"/>
                                <a:chExt cx="2227938" cy="3343536"/>
                              </a:xfrm>
                            </p:grpSpPr>
                            <p:sp>
                              <p:nvSpPr>
                                <p:cNvPr id="154" name="Cuadro de texto 2">
                                  <a:extLst>
                                    <a:ext uri="{FF2B5EF4-FFF2-40B4-BE49-F238E27FC236}">
                                      <a16:creationId xmlns:a16="http://schemas.microsoft.com/office/drawing/2014/main" id="{51326C7F-E6A3-4EDA-9774-FA5941272833}"/>
                                    </a:ext>
                                  </a:extLst>
                                </p:cNvPr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181016" y="76897"/>
                                  <a:ext cx="1695450" cy="428625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rot="0" vert="horz" wrap="square" lIns="91440" tIns="45720" rIns="91440" bIns="45720" anchor="t" anchorCtr="0">
                                  <a:noAutofit/>
                                </a:bodyPr>
                                <a:lstStyle/>
                                <a:p>
                                  <a:pPr algn="ctr"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200" b="1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Placas Arduino</a:t>
                                  </a:r>
                                  <a:endParaRPr lang="es-ES" sz="12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  <p:grpSp>
                              <p:nvGrpSpPr>
                                <p:cNvPr id="155" name="Grupo 154">
                                  <a:extLst>
                                    <a:ext uri="{FF2B5EF4-FFF2-40B4-BE49-F238E27FC236}">
                                      <a16:creationId xmlns:a16="http://schemas.microsoft.com/office/drawing/2014/main" id="{16637285-1A72-4634-8052-BA51EBA07878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-132438" y="9525"/>
                                  <a:ext cx="2227938" cy="3343536"/>
                                  <a:chOff x="-132438" y="9525"/>
                                  <a:chExt cx="2227938" cy="3343536"/>
                                </a:xfrm>
                              </p:grpSpPr>
                              <p:grpSp>
                                <p:nvGrpSpPr>
                                  <p:cNvPr id="156" name="Grupo 155">
                                    <a:extLst>
                                      <a:ext uri="{FF2B5EF4-FFF2-40B4-BE49-F238E27FC236}">
                                        <a16:creationId xmlns:a16="http://schemas.microsoft.com/office/drawing/2014/main" id="{129E4BBF-1511-495F-B460-77F5F5A468D0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-132438" y="9525"/>
                                    <a:ext cx="2227938" cy="3343536"/>
                                    <a:chOff x="-570588" y="-381000"/>
                                    <a:chExt cx="2227938" cy="3343536"/>
                                  </a:xfrm>
                                </p:grpSpPr>
                                <p:grpSp>
                                  <p:nvGrpSpPr>
                                    <p:cNvPr id="158" name="Grupo 157">
                                      <a:extLst>
                                        <a:ext uri="{FF2B5EF4-FFF2-40B4-BE49-F238E27FC236}">
                                          <a16:creationId xmlns:a16="http://schemas.microsoft.com/office/drawing/2014/main" id="{DD6770DA-D830-4C45-BA5C-838A61DC23CA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70526" y="9526"/>
                                      <a:ext cx="1241738" cy="2288690"/>
                                      <a:chOff x="-205699" y="-28574"/>
                                      <a:chExt cx="1241738" cy="2288690"/>
                                    </a:xfrm>
                                  </p:grpSpPr>
                                  <p:pic>
                                    <p:nvPicPr>
                                      <p:cNvPr id="161" name="Imagen 160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7A9BFB01-FE14-4793-95ED-6EC10D1C8F31}"/>
                                          </a:ext>
                                        </a:extLst>
                                      </p:cNvPr>
                                      <p:cNvPicPr>
                                        <a:picLocks noChangeAspect="1"/>
                                      </p:cNvPicPr>
                                      <p:nvPr/>
                                    </p:nvPicPr>
                                    <p:blipFill>
                                      <a:blip r:embed="rId2" cstate="print">
                                        <a:extLs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</a:extLst>
                                      </a:blip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205699" y="-28574"/>
                                        <a:ext cx="1234440" cy="1085850"/>
                                      </a:xfrm>
                                      <a:prstGeom prst="rect">
                                        <a:avLst/>
                                      </a:prstGeom>
                                      <a:ln>
                                        <a:noFill/>
                                      </a:ln>
                                      <a:effectLst>
                                        <a:outerShdw blurRad="292100" dist="139700" dir="2700000" algn="tl" rotWithShape="0">
                                          <a:srgbClr val="333333">
                                            <a:alpha val="65000"/>
                                          </a:srgbClr>
                                        </a:outerShdw>
                                      </a:effectLst>
                                    </p:spPr>
                                  </p:pic>
                                  <p:pic>
                                    <p:nvPicPr>
                                      <p:cNvPr id="162" name="Imagen 161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DAC3FB5-D443-4BBF-941C-E57E66081E22}"/>
                                          </a:ext>
                                        </a:extLst>
                                      </p:cNvPr>
                                      <p:cNvPicPr>
                                        <a:picLocks noChangeAspect="1"/>
                                      </p:cNvPicPr>
                                      <p:nvPr/>
                                    </p:nvPicPr>
                                    <p:blipFill>
                                      <a:blip r:embed="rId2" cstate="print">
                                        <a:extLs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</a:extLst>
                                      </a:blip>
                                      <a:stretch>
                                        <a:fillRect/>
                                      </a:stretch>
                                    </p:blipFill>
                                    <p:spPr>
                                      <a:xfrm>
                                        <a:off x="-198401" y="1174266"/>
                                        <a:ext cx="1234440" cy="1085850"/>
                                      </a:xfrm>
                                      <a:prstGeom prst="rect">
                                        <a:avLst/>
                                      </a:prstGeom>
                                      <a:ln>
                                        <a:noFill/>
                                      </a:ln>
                                      <a:effectLst>
                                        <a:outerShdw blurRad="292100" dist="139700" dir="2700000" algn="tl" rotWithShape="0">
                                          <a:srgbClr val="333333">
                                            <a:alpha val="65000"/>
                                          </a:srgbClr>
                                        </a:outerShdw>
                                      </a:effectLst>
                                    </p:spPr>
                                  </p:pic>
                                </p:grpSp>
                                <p:sp>
                                  <p:nvSpPr>
                                    <p:cNvPr id="159" name="Cuadro de texto 2">
                                      <a:extLst>
                                        <a:ext uri="{FF2B5EF4-FFF2-40B4-BE49-F238E27FC236}">
                                          <a16:creationId xmlns:a16="http://schemas.microsoft.com/office/drawing/2014/main" id="{059BC09B-CABF-4AD7-93D9-F224DB5D7BE6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-257134" y="2380860"/>
                                      <a:ext cx="1695450" cy="428625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9525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rot="0" vert="horz" wrap="square" lIns="91440" tIns="45720" rIns="91440" bIns="45720" anchor="t" anchorCtr="0">
                                      <a:noAutofit/>
                                    </a:bodyPr>
                                    <a:lstStyle/>
                                    <a:p>
                                      <a:pPr algn="ctr">
                                        <a:lnSpc>
                                          <a:spcPct val="107000"/>
                                        </a:lnSpc>
                                        <a:spcAft>
                                          <a:spcPts val="800"/>
                                        </a:spcAft>
                                      </a:pPr>
                                      <a:r>
                                        <a:rPr lang="es-ES_tradnl" sz="1100" b="1" dirty="0">
                                          <a:solidFill>
                                            <a:srgbClr val="00B050"/>
                                          </a:solidFill>
                                          <a:effectLst/>
                                          <a:latin typeface="Calibri" panose="020F0502020204030204" pitchFamily="34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a:t>SISTEMA ELECTRÓNICO DE CONTROL</a:t>
                                      </a:r>
                                      <a:endParaRPr lang="es-ES" sz="1200" dirty="0"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endParaRPr>
                                    </a:p>
                                  </p:txBody>
                                </p:sp>
                                <p:sp>
                                  <p:nvSpPr>
                                    <p:cNvPr id="160" name="Rectángulo: esquinas redondeadas 159">
                                      <a:extLst>
                                        <a:ext uri="{FF2B5EF4-FFF2-40B4-BE49-F238E27FC236}">
                                          <a16:creationId xmlns:a16="http://schemas.microsoft.com/office/drawing/2014/main" id="{A51D6383-2CB9-40B0-9BD2-B003141A53C1}"/>
                                        </a:ext>
                                      </a:extLst>
                                    </p:cNvPr>
                                    <p:cNvSpPr/>
                                    <p:nvPr/>
                                  </p:nvSpPr>
                                  <p:spPr>
                                    <a:xfrm>
                                      <a:off x="-570588" y="-381000"/>
                                      <a:ext cx="2227938" cy="3343536"/>
                                    </a:xfrm>
                                    <a:prstGeom prst="roundRect">
                                      <a:avLst/>
                                    </a:prstGeom>
                                    <a:noFill/>
                                    <a:ln w="28575">
                                      <a:solidFill>
                                        <a:srgbClr val="00B050"/>
                                      </a:solidFill>
                                      <a:prstDash val="sysDash"/>
                                    </a:ln>
                                  </p:spPr>
                                  <p:style>
                                    <a:lnRef idx="2">
                                      <a:schemeClr val="accent1">
                                        <a:shade val="50000"/>
                                      </a:schemeClr>
                                    </a:lnRef>
                                    <a:fillRef idx="1">
                                      <a:schemeClr val="accent1"/>
                                    </a:fillRef>
                                    <a:effectRef idx="0">
                                      <a:schemeClr val="accent1"/>
                                    </a:effectRef>
                                    <a:fontRef idx="minor">
                                      <a:schemeClr val="lt1"/>
                                    </a:fontRef>
                                  </p:style>
                                  <p:txBody>
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<a:prstTxWarp prst="textNoShape">
                                        <a:avLst/>
                                      </a:prstTxWarp>
                                      <a:noAutofit/>
                                    </a:bodyPr>
                                    <a:lstStyle/>
                                    <a:p>
                                      <a:endParaRPr lang="es-ES"/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157" name="Cuadro de texto 2">
                                    <a:extLst>
                                      <a:ext uri="{FF2B5EF4-FFF2-40B4-BE49-F238E27FC236}">
                                        <a16:creationId xmlns:a16="http://schemas.microsoft.com/office/drawing/2014/main" id="{B6723846-7D6F-45CB-BB0D-D2ABB512066B}"/>
                                      </a:ext>
                                    </a:extLst>
                                  </p:cNvPr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 rot="16200000">
                                    <a:off x="-804820" y="1262063"/>
                                    <a:ext cx="1983423" cy="428625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  <p:txBody>
                                  <a:bodyPr rot="0" vert="horz" wrap="square" lIns="91440" tIns="45720" rIns="91440" bIns="45720" anchor="t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s-ES_tradnl" sz="1400" dirty="0"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Sistema </a:t>
                                    </a:r>
                                    <a:r>
                                      <a:rPr lang="es-ES_tradnl" sz="1400" i="1" dirty="0"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master - slave</a:t>
                                    </a:r>
                                    <a:endParaRPr lang="es-ES" sz="1200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</p:grpSp>
                          <p:grpSp>
                            <p:nvGrpSpPr>
                              <p:cNvPr id="133" name="Grupo 132">
                                <a:extLst>
                                  <a:ext uri="{FF2B5EF4-FFF2-40B4-BE49-F238E27FC236}">
                                    <a16:creationId xmlns:a16="http://schemas.microsoft.com/office/drawing/2014/main" id="{5D709001-9817-4875-9939-9426126EDB4D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2458822" y="0"/>
                                <a:ext cx="2065553" cy="4522351"/>
                                <a:chOff x="39472" y="-57150"/>
                                <a:chExt cx="2065553" cy="4522351"/>
                              </a:xfrm>
                            </p:grpSpPr>
                            <p:grpSp>
                              <p:nvGrpSpPr>
                                <p:cNvPr id="139" name="Grupo 138">
                                  <a:extLst>
                                    <a:ext uri="{FF2B5EF4-FFF2-40B4-BE49-F238E27FC236}">
                                      <a16:creationId xmlns:a16="http://schemas.microsoft.com/office/drawing/2014/main" id="{35F029EF-A466-47A0-9D87-D1644C270EF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39472" y="-57150"/>
                                  <a:ext cx="2065553" cy="3228975"/>
                                  <a:chOff x="39472" y="-57150"/>
                                  <a:chExt cx="2065553" cy="3228975"/>
                                </a:xfrm>
                              </p:grpSpPr>
                              <p:grpSp>
                                <p:nvGrpSpPr>
                                  <p:cNvPr id="143" name="Grupo 142">
                                    <a:extLst>
                                      <a:ext uri="{FF2B5EF4-FFF2-40B4-BE49-F238E27FC236}">
                                        <a16:creationId xmlns:a16="http://schemas.microsoft.com/office/drawing/2014/main" id="{887F771D-4080-4951-BB87-D433B2DB019B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39472" y="-57150"/>
                                    <a:ext cx="2065553" cy="3228975"/>
                                    <a:chOff x="39472" y="-57150"/>
                                    <a:chExt cx="2065553" cy="3228975"/>
                                  </a:xfrm>
                                </p:grpSpPr>
                                <p:grpSp>
                                  <p:nvGrpSpPr>
                                    <p:cNvPr id="145" name="Grupo 144">
                                      <a:extLst>
                                        <a:ext uri="{FF2B5EF4-FFF2-40B4-BE49-F238E27FC236}">
                                          <a16:creationId xmlns:a16="http://schemas.microsoft.com/office/drawing/2014/main" id="{A91EFDC2-62B4-4228-A8CB-B13F5AA8F41E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39472" y="-57150"/>
                                      <a:ext cx="2065553" cy="3228975"/>
                                      <a:chOff x="39472" y="-57150"/>
                                      <a:chExt cx="2065553" cy="3228975"/>
                                    </a:xfrm>
                                  </p:grpSpPr>
                                  <p:grpSp>
                                    <p:nvGrpSpPr>
                                      <p:cNvPr id="147" name="Grupo 146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6954DE9F-B989-48FE-ADBC-3EE504909872}"/>
                                          </a:ext>
                                        </a:extLst>
                                      </p:cNvPr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39472" y="-57150"/>
                                        <a:ext cx="2065553" cy="3228975"/>
                                        <a:chOff x="39472" y="-57150"/>
                                        <a:chExt cx="2065553" cy="3228975"/>
                                      </a:xfrm>
                                    </p:grpSpPr>
                                    <p:grpSp>
                                      <p:nvGrpSpPr>
                                        <p:cNvPr id="149" name="Grupo 148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023447B0-7A86-458F-8EA2-8198AD9BABD9}"/>
                                            </a:ext>
                                          </a:extLst>
                                        </p:cNvPr>
                                        <p:cNvGrpSpPr/>
                                        <p:nvPr/>
                                      </p:nvGrpSpPr>
                                      <p:grpSpPr>
                                        <a:xfrm>
                                          <a:off x="409575" y="685800"/>
                                          <a:ext cx="1435100" cy="1833245"/>
                                          <a:chOff x="0" y="0"/>
                                          <a:chExt cx="1435100" cy="1833245"/>
                                        </a:xfrm>
                                      </p:grpSpPr>
                                      <p:pic>
                                        <p:nvPicPr>
                                          <p:cNvPr id="151" name="Imagen 150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3B6D2FB6-1844-4AB7-99B8-B327DE736509}"/>
                                              </a:ext>
                                            </a:extLst>
                                          </p:cNvPr>
                                          <p:cNvPicPr>
                                            <a:picLocks noChangeAspect="1"/>
                                          </p:cNvPicPr>
                                          <p:nvPr/>
                                        </p:nvPicPr>
                                        <p:blipFill>
                                          <a:blip r:embed="rId3" cstate="print">
                                            <a:extLst>
                                              <a:ext uri="{28A0092B-C50C-407E-A947-70E740481C1C}">
                                                <a14:useLocalDpi xmlns:a14="http://schemas.microsoft.com/office/drawing/2010/main" val="0"/>
                                              </a:ext>
                                            </a:extLst>
                                          </a:blip>
                                          <a:stretch>
                                            <a:fillRect/>
                                          </a:stretch>
                                        </p:blipFill>
                                        <p:spPr>
                                          <a:xfrm>
                                            <a:off x="0" y="0"/>
                                            <a:ext cx="1435100" cy="1024255"/>
                                          </a:xfrm>
                                          <a:prstGeom prst="rect">
                                            <a:avLst/>
                                          </a:prstGeom>
                                          <a:ln>
                                            <a:noFill/>
                                          </a:ln>
                                          <a:effectLst>
                                            <a:outerShdw blurRad="292100" dist="139700" dir="2700000" algn="tl" rotWithShape="0">
                                              <a:srgbClr val="333333">
                                                <a:alpha val="65000"/>
                                              </a:srgbClr>
                                            </a:outerShdw>
                                          </a:effectLst>
                                        </p:spPr>
                                      </p:pic>
                                      <p:pic>
                                        <p:nvPicPr>
                                          <p:cNvPr id="152" name="Imagen 151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7E0778CB-48EA-4DCC-ACB0-74DBE18E1B10}"/>
                                              </a:ext>
                                            </a:extLst>
                                          </p:cNvPr>
                                          <p:cNvPicPr>
                                            <a:picLocks noChangeAspect="1"/>
                                          </p:cNvPicPr>
                                          <p:nvPr/>
                                        </p:nvPicPr>
                                        <p:blipFill>
                                          <a:blip r:embed="rId4" cstate="print">
                                            <a:extLst>
                                              <a:ext uri="{28A0092B-C50C-407E-A947-70E740481C1C}">
                                                <a14:useLocalDpi xmlns:a14="http://schemas.microsoft.com/office/drawing/2010/main" val="0"/>
                                              </a:ext>
                                            </a:extLst>
                                          </a:blip>
                                          <a:stretch>
                                            <a:fillRect/>
                                          </a:stretch>
                                        </p:blipFill>
                                        <p:spPr>
                                          <a:xfrm>
                                            <a:off x="762000" y="1428750"/>
                                            <a:ext cx="472440" cy="394970"/>
                                          </a:xfrm>
                                          <a:prstGeom prst="rect">
                                            <a:avLst/>
                                          </a:prstGeom>
                                        </p:spPr>
                                      </p:pic>
                                      <p:pic>
                                        <p:nvPicPr>
                                          <p:cNvPr id="153" name="Imagen 152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AC322E97-D6C1-4897-8B42-F694CDB6B8A8}"/>
                                              </a:ext>
                                            </a:extLst>
                                          </p:cNvPr>
                                          <p:cNvPicPr>
                                            <a:picLocks noChangeAspect="1"/>
                                          </p:cNvPicPr>
                                          <p:nvPr/>
                                        </p:nvPicPr>
                                        <p:blipFill>
                                          <a:blip r:embed="rId4" cstate="print">
                                            <a:extLst>
                                              <a:ext uri="{28A0092B-C50C-407E-A947-70E740481C1C}">
                                                <a14:useLocalDpi xmlns:a14="http://schemas.microsoft.com/office/drawing/2010/main" val="0"/>
                                              </a:ext>
                                            </a:extLst>
                                          </a:blip>
                                          <a:stretch>
                                            <a:fillRect/>
                                          </a:stretch>
                                        </p:blipFill>
                                        <p:spPr>
                                          <a:xfrm>
                                            <a:off x="89535" y="1438275"/>
                                            <a:ext cx="472440" cy="394970"/>
                                          </a:xfrm>
                                          <a:prstGeom prst="rect">
                                            <a:avLst/>
                                          </a:prstGeom>
                                        </p:spPr>
                                      </p:pic>
                                    </p:grpSp>
                                    <p:sp>
                                      <p:nvSpPr>
                                        <p:cNvPr id="150" name="Rectángulo: esquinas redondeadas 149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EF8DEF1D-2A19-4174-9D07-EBFEC2B76B9E}"/>
                                            </a:ext>
                                          </a:extLst>
                                        </p:cNvPr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39472" y="-57150"/>
                                          <a:ext cx="2065553" cy="3228975"/>
                                        </a:xfrm>
                                        <a:prstGeom prst="roundRect">
                                          <a:avLst/>
                                        </a:prstGeom>
                                        <a:noFill/>
                                        <a:ln w="28575">
                                          <a:solidFill>
                                            <a:srgbClr val="0070C0"/>
                                          </a:solidFill>
                                          <a:prstDash val="sysDash"/>
                                        </a:ln>
                                      </p:spPr>
                                      <p:style>
                                        <a:lnRef idx="2">
                                          <a:schemeClr val="accent1">
                                            <a:shade val="50000"/>
                                          </a:schemeClr>
                                        </a:lnRef>
                                        <a:fillRef idx="1">
                                          <a:schemeClr val="accent1"/>
                                        </a:fillRef>
                                        <a:effectRef idx="0">
                                          <a:schemeClr val="accent1"/>
                                        </a:effectRef>
                                        <a:fontRef idx="minor">
                                          <a:schemeClr val="lt1"/>
                                        </a:fontRef>
                                      </p:style>
                                      <p:txBody>
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<a:prstTxWarp prst="textNoShape">
                                            <a:avLst/>
                                          </a:prstTxWarp>
                                          <a:noAutofit/>
                                        </a:bodyPr>
                                        <a:lstStyle/>
                                        <a:p>
                                          <a:endParaRPr lang="es-ES"/>
                                        </a:p>
                                      </p:txBody>
                                    </p:sp>
                                  </p:grpSp>
                                  <p:sp>
                                    <p:nvSpPr>
                                      <p:cNvPr id="148" name="Cuadro de texto 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89198D48-C921-4D19-93D3-CEECFD242F70}"/>
                                          </a:ext>
                                        </a:extLst>
                                      </p:cNvPr>
                                      <p:cNvSpPr txBox="1">
                                        <a:spLocks noChangeArrowheads="1"/>
                                      </p:cNvSpPr>
                                      <p:nvPr/>
                                    </p:nvSpPr>
                                    <p:spPr bwMode="auto">
                                      <a:xfrm>
                                        <a:off x="314325" y="2667000"/>
                                        <a:ext cx="1695450" cy="428625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 w="9525">
                                        <a:noFill/>
                                        <a:miter lim="800000"/>
                                        <a:headEnd/>
                                        <a:tailEnd/>
                                      </a:ln>
                                    </p:spPr>
                                    <p:txBody>
                                      <a:bodyPr rot="0" vert="horz" wrap="square" lIns="91440" tIns="45720" rIns="91440" bIns="45720" anchor="t" anchorCtr="0">
                                        <a:noAutofit/>
                                      </a:bodyPr>
                                      <a:lstStyle/>
                                      <a:p>
                                        <a:pPr algn="ctr">
                                          <a:lnSpc>
                                            <a:spcPct val="107000"/>
                                          </a:lnSpc>
                                          <a:spcAft>
                                            <a:spcPts val="800"/>
                                          </a:spcAft>
                                        </a:pPr>
                                        <a:r>
                                          <a:rPr lang="es-ES_tradnl" sz="1100" b="1" dirty="0">
                                            <a:solidFill>
                                              <a:srgbClr val="0070C0"/>
                                            </a:solidFill>
                                            <a:effectLst/>
                                            <a:latin typeface="Calibri" panose="020F0502020204030204" pitchFamily="34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a:t>SISTEMA ELECTRÓNICO DE POTENCIA</a:t>
                                        </a:r>
                                        <a:endParaRPr lang="es-ES" sz="1200" dirty="0">
                                          <a:effectLst/>
                                          <a:latin typeface="Calibri" panose="020F0502020204030204" pitchFamily="34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endParaRPr>
                                      </a:p>
                                    </p:txBody>
                                  </p:sp>
                                </p:grpSp>
                                <p:sp>
                                  <p:nvSpPr>
                                    <p:cNvPr id="146" name="Cuadro de texto 2">
                                      <a:extLst>
                                        <a:ext uri="{FF2B5EF4-FFF2-40B4-BE49-F238E27FC236}">
                                          <a16:creationId xmlns:a16="http://schemas.microsoft.com/office/drawing/2014/main" id="{B8A64EAD-2258-4198-81F0-EC905C8619C8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218953" y="142875"/>
                                      <a:ext cx="1695450" cy="495300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9525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rot="0" vert="horz" wrap="square" lIns="91440" tIns="45720" rIns="91440" bIns="45720" anchor="t" anchorCtr="0">
                                      <a:noAutofit/>
                                    </a:bodyPr>
                                    <a:lstStyle/>
                                    <a:p>
                                      <a:pPr algn="ctr">
                                        <a:lnSpc>
                                          <a:spcPct val="107000"/>
                                        </a:lnSpc>
                                        <a:spcAft>
                                          <a:spcPts val="800"/>
                                        </a:spcAft>
                                      </a:pPr>
                                      <a:r>
                                        <a:rPr lang="es-ES_tradnl" sz="1200" b="1" dirty="0">
                                          <a:effectLst/>
                                          <a:latin typeface="Calibri" panose="020F0502020204030204" pitchFamily="34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a:t>Módulo de expansión CNC Shield</a:t>
                                      </a:r>
                                      <a:endParaRPr lang="es-ES" sz="1200" dirty="0"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endParaRPr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144" name="Cuadro de texto 2">
                                    <a:extLst>
                                      <a:ext uri="{FF2B5EF4-FFF2-40B4-BE49-F238E27FC236}">
                                        <a16:creationId xmlns:a16="http://schemas.microsoft.com/office/drawing/2014/main" id="{FF35E31A-DCF3-451F-A2A1-E867BEA6029C}"/>
                                      </a:ext>
                                    </a:extLst>
                                  </p:cNvPr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247650" y="1819275"/>
                                    <a:ext cx="1695450" cy="428625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  <p:txBody>
                                  <a:bodyPr rot="0" vert="horz" wrap="square" lIns="91440" tIns="45720" rIns="91440" bIns="45720" anchor="t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s-ES_tradnl" sz="1200" b="1"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Drivers Pololu A4988</a:t>
                                    </a:r>
                                    <a:endParaRPr lang="es-ES" sz="120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140" name="Grupo 139">
                                  <a:extLst>
                                    <a:ext uri="{FF2B5EF4-FFF2-40B4-BE49-F238E27FC236}">
                                      <a16:creationId xmlns:a16="http://schemas.microsoft.com/office/drawing/2014/main" id="{FCA2DBCF-CF7B-4344-B3BE-5F1049DF4630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884643" y="3317798"/>
                                  <a:ext cx="1029761" cy="1147403"/>
                                  <a:chOff x="-1239432" y="526973"/>
                                  <a:chExt cx="1029761" cy="1147403"/>
                                </a:xfrm>
                              </p:grpSpPr>
                              <p:sp>
                                <p:nvSpPr>
                                  <p:cNvPr id="141" name="Rectángulo: esquinas redondeadas 140">
                                    <a:extLst>
                                      <a:ext uri="{FF2B5EF4-FFF2-40B4-BE49-F238E27FC236}">
                                        <a16:creationId xmlns:a16="http://schemas.microsoft.com/office/drawing/2014/main" id="{ECA03BD6-2027-455A-B70C-EE5A333F28E8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-858539" y="526975"/>
                                    <a:ext cx="648868" cy="1147401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8575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prstDash val="sysDash"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/>
                                  </a:p>
                                </p:txBody>
                              </p:sp>
                              <p:cxnSp>
                                <p:nvCxnSpPr>
                                  <p:cNvPr id="142" name="Conector: curvado 141">
                                    <a:extLst>
                                      <a:ext uri="{FF2B5EF4-FFF2-40B4-BE49-F238E27FC236}">
                                        <a16:creationId xmlns:a16="http://schemas.microsoft.com/office/drawing/2014/main" id="{209DEAED-2787-4F19-9C5D-66D5BCE4F9F1}"/>
                                      </a:ext>
                                    </a:extLst>
                                  </p:cNvPr>
                                  <p:cNvCxnSpPr/>
                                  <p:nvPr/>
                                </p:nvCxnSpPr>
                                <p:spPr>
                                  <a:xfrm rot="16200000" flipH="1">
                                    <a:off x="-1253719" y="541260"/>
                                    <a:ext cx="266700" cy="238125"/>
                                  </a:xfrm>
                                  <a:prstGeom prst="curvedConnector3">
                                    <a:avLst>
                                      <a:gd name="adj1" fmla="val 96429"/>
                                    </a:avLst>
                                  </a:prstGeom>
                                  <a:ln w="28575">
                                    <a:solidFill>
                                      <a:schemeClr val="bg2">
                                        <a:lumMod val="25000"/>
                                      </a:schemeClr>
                                    </a:solidFill>
                                    <a:tailEnd type="triangle"/>
                                  </a:ln>
                                </p:spPr>
                                <p:style>
                                  <a:lnRef idx="1">
                                    <a:schemeClr val="accent1"/>
                                  </a:lnRef>
                                  <a:fillRef idx="0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tx1"/>
                                  </a:fontRef>
                                </p:style>
                              </p:cxnSp>
                            </p:grpSp>
                          </p:grpSp>
                          <p:grpSp>
                            <p:nvGrpSpPr>
                              <p:cNvPr id="134" name="Grupo 133">
                                <a:extLst>
                                  <a:ext uri="{FF2B5EF4-FFF2-40B4-BE49-F238E27FC236}">
                                    <a16:creationId xmlns:a16="http://schemas.microsoft.com/office/drawing/2014/main" id="{CA585A47-4A36-4EC8-AD60-35DCBE9746E7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4984012" y="-15174"/>
                                <a:ext cx="2512233" cy="3310823"/>
                                <a:chOff x="183412" y="-72324"/>
                                <a:chExt cx="2512233" cy="3310823"/>
                              </a:xfrm>
                            </p:grpSpPr>
                            <p:grpSp>
                              <p:nvGrpSpPr>
                                <p:cNvPr id="135" name="Grupo 134">
                                  <a:extLst>
                                    <a:ext uri="{FF2B5EF4-FFF2-40B4-BE49-F238E27FC236}">
                                      <a16:creationId xmlns:a16="http://schemas.microsoft.com/office/drawing/2014/main" id="{054520C4-10ED-4D17-9AEA-D0A0F0BF1498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183412" y="-72324"/>
                                  <a:ext cx="2512233" cy="3310823"/>
                                  <a:chOff x="183412" y="-72324"/>
                                  <a:chExt cx="2512233" cy="3310823"/>
                                </a:xfrm>
                              </p:grpSpPr>
                              <p:pic>
                                <p:nvPicPr>
                                  <p:cNvPr id="137" name="Imagen 136">
                                    <a:extLst>
                                      <a:ext uri="{FF2B5EF4-FFF2-40B4-BE49-F238E27FC236}">
                                        <a16:creationId xmlns:a16="http://schemas.microsoft.com/office/drawing/2014/main" id="{642C1794-1CB4-4C49-8E35-723AC7B0B0F0}"/>
                                      </a:ext>
                                    </a:extLst>
                                  </p:cNvPr>
                                  <p:cNvPicPr>
                                    <a:picLocks noChangeAspect="1"/>
                                  </p:cNvPicPr>
                                  <p:nvPr/>
                                </p:nvPicPr>
                                <p:blipFill rotWithShape="1">
                                  <a:blip r:embed="rId5" cstate="print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 l="4403" r="7203"/>
                                  <a:stretch/>
                                </p:blipFill>
                                <p:spPr bwMode="auto">
                                  <a:xfrm>
                                    <a:off x="375585" y="444190"/>
                                    <a:ext cx="2127885" cy="2095500"/>
                                  </a:xfrm>
                                  <a:prstGeom prst="rect">
                                    <a:avLst/>
                                  </a:prstGeom>
                                  <a:ln>
                                    <a:noFill/>
                                  </a:ln>
                                  <a:effectLst>
                                    <a:outerShdw blurRad="292100" dist="139700" dir="2700000" algn="tl" rotWithShape="0">
                                      <a:srgbClr val="333333">
                                        <a:alpha val="65000"/>
                                      </a:srgbClr>
                                    </a:outerShdw>
                                  </a:effectLst>
                                  <a:extLst>
                                    <a:ext uri="{53640926-AAD7-44D8-BBD7-CCE9431645EC}">
                                      <a14:shadowObscured xmlns:a14="http://schemas.microsoft.com/office/drawing/2010/main"/>
                                    </a:ext>
                                  </a:extLst>
                                </p:spPr>
                              </p:pic>
                              <p:sp>
                                <p:nvSpPr>
                                  <p:cNvPr id="138" name="Rectángulo: esquinas redondeadas 137">
                                    <a:extLst>
                                      <a:ext uri="{FF2B5EF4-FFF2-40B4-BE49-F238E27FC236}">
                                        <a16:creationId xmlns:a16="http://schemas.microsoft.com/office/drawing/2014/main" id="{D304EF14-42A5-4432-B0AA-3DAC49A176A3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183412" y="-72324"/>
                                    <a:ext cx="2512233" cy="3310823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8575">
                                    <a:solidFill>
                                      <a:srgbClr val="FFC000"/>
                                    </a:solidFill>
                                    <a:prstDash val="sysDash"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136" name="Cuadro de texto 2">
                                  <a:extLst>
                                    <a:ext uri="{FF2B5EF4-FFF2-40B4-BE49-F238E27FC236}">
                                      <a16:creationId xmlns:a16="http://schemas.microsoft.com/office/drawing/2014/main" id="{BC4F5A28-25B7-4496-BA4D-0746309BB3CC}"/>
                                    </a:ext>
                                  </a:extLst>
                                </p:cNvPr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664668" y="2798477"/>
                                  <a:ext cx="1695450" cy="285751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rot="0" vert="horz" wrap="square" lIns="91440" tIns="45720" rIns="91440" bIns="45720" anchor="t" anchorCtr="0">
                                  <a:noAutofit/>
                                </a:bodyPr>
                                <a:lstStyle/>
                                <a:p>
                                  <a:pPr algn="ctr"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100" b="1" dirty="0">
                                      <a:solidFill>
                                        <a:srgbClr val="FFC000"/>
                                      </a:solidFill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SISTEMA MECÁNICO</a:t>
                                  </a:r>
                                  <a:endParaRPr lang="es-ES" sz="12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</p:grpSp>
                        <p:cxnSp>
                          <p:nvCxnSpPr>
                            <p:cNvPr id="103" name="Conector recto de flecha 102">
                              <a:extLst>
                                <a:ext uri="{FF2B5EF4-FFF2-40B4-BE49-F238E27FC236}">
                                  <a16:creationId xmlns:a16="http://schemas.microsoft.com/office/drawing/2014/main" id="{1FE1A50C-AC4B-4D34-9772-54C52D8B608D}"/>
                                </a:ext>
                              </a:extLst>
                            </p:cNvPr>
                            <p:cNvCxnSpPr>
                              <a:cxnSpLocks/>
                            </p:cNvCxnSpPr>
                            <p:nvPr/>
                          </p:nvCxnSpPr>
                          <p:spPr>
                            <a:xfrm>
                              <a:off x="2219325" y="1628775"/>
                              <a:ext cx="247650" cy="0"/>
                            </a:xfrm>
                            <a:prstGeom prst="straightConnector1">
                              <a:avLst/>
                            </a:prstGeom>
                            <a:ln w="3810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tailEnd type="triangle"/>
                            </a:ln>
                          </p:spPr>
                          <p:style>
                            <a:lnRef idx="1">
                              <a:schemeClr val="accent1"/>
                            </a:lnRef>
                            <a:fillRef idx="0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  <p:cxnSp>
                        <p:nvCxnSpPr>
                          <p:cNvPr id="101" name="Conector recto de flecha 100">
                            <a:extLst>
                              <a:ext uri="{FF2B5EF4-FFF2-40B4-BE49-F238E27FC236}">
                                <a16:creationId xmlns:a16="http://schemas.microsoft.com/office/drawing/2014/main" id="{3FAE5D03-6ECF-42D4-890F-E2E82DED8954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4630635" y="1647825"/>
                            <a:ext cx="247650" cy="0"/>
                          </a:xfrm>
                          <a:prstGeom prst="straightConnector1">
                            <a:avLst/>
                          </a:prstGeom>
                          <a:ln w="38100">
                            <a:solidFill>
                              <a:schemeClr val="accent6">
                                <a:lumMod val="75000"/>
                              </a:schemeClr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99" name="Cuadro de texto 2">
                          <a:extLst>
                            <a:ext uri="{FF2B5EF4-FFF2-40B4-BE49-F238E27FC236}">
                              <a16:creationId xmlns:a16="http://schemas.microsoft.com/office/drawing/2014/main" id="{408D6307-57A3-45E6-B5C5-785A2041C73E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219322" y="3615302"/>
                          <a:ext cx="1400175" cy="600075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>
                          <a:noAutofit/>
                        </a:bodyPr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ES_tradnl" sz="1100" i="1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Control de los motores paso a paso</a:t>
                          </a:r>
                          <a:endParaRPr lang="es-ES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cxnSp>
                    <p:nvCxnSpPr>
                      <p:cNvPr id="96" name="Conector recto de flecha 95">
                        <a:extLst>
                          <a:ext uri="{FF2B5EF4-FFF2-40B4-BE49-F238E27FC236}">
                            <a16:creationId xmlns:a16="http://schemas.microsoft.com/office/drawing/2014/main" id="{2BA155B6-56A5-482E-A6DF-46423250A13E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4475683" y="3677840"/>
                        <a:ext cx="219075" cy="45719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7" name="Conector recto de flecha 96">
                        <a:extLst>
                          <a:ext uri="{FF2B5EF4-FFF2-40B4-BE49-F238E27FC236}">
                            <a16:creationId xmlns:a16="http://schemas.microsoft.com/office/drawing/2014/main" id="{C4D7DF6D-8E81-4DB6-9221-EA6654F675A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475891" y="4087221"/>
                        <a:ext cx="228600" cy="45719"/>
                      </a:xfrm>
                      <a:prstGeom prst="straightConnector1">
                        <a:avLst/>
                      </a:prstGeom>
                      <a:ln>
                        <a:solidFill>
                          <a:schemeClr val="tx1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  <p:pic>
              <p:nvPicPr>
                <p:cNvPr id="89" name="Imagen 88">
                  <a:extLst>
                    <a:ext uri="{FF2B5EF4-FFF2-40B4-BE49-F238E27FC236}">
                      <a16:creationId xmlns:a16="http://schemas.microsoft.com/office/drawing/2014/main" id="{A185C85D-0BF2-4D53-8F86-1560A35A85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247788" y="-34361"/>
                  <a:ext cx="923925" cy="685800"/>
                </a:xfrm>
                <a:prstGeom prst="rect">
                  <a:avLst/>
                </a:prstGeom>
              </p:spPr>
            </p:pic>
            <p:cxnSp>
              <p:nvCxnSpPr>
                <p:cNvPr id="90" name="Conector: curvado 89">
                  <a:extLst>
                    <a:ext uri="{FF2B5EF4-FFF2-40B4-BE49-F238E27FC236}">
                      <a16:creationId xmlns:a16="http://schemas.microsoft.com/office/drawing/2014/main" id="{7EFD7C1B-BFFC-4A60-B95B-BCCCC2EF77B0}"/>
                    </a:ext>
                  </a:extLst>
                </p:cNvPr>
                <p:cNvCxnSpPr/>
                <p:nvPr/>
              </p:nvCxnSpPr>
              <p:spPr>
                <a:xfrm rot="16200000" flipH="1">
                  <a:off x="-199001" y="468089"/>
                  <a:ext cx="266688" cy="238125"/>
                </a:xfrm>
                <a:prstGeom prst="curvedConnector3">
                  <a:avLst>
                    <a:gd name="adj1" fmla="val 6914"/>
                  </a:avLst>
                </a:prstGeom>
                <a:ln w="28575">
                  <a:solidFill>
                    <a:schemeClr val="bg2">
                      <a:lumMod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Cuadro de texto 2">
                <a:extLst>
                  <a:ext uri="{FF2B5EF4-FFF2-40B4-BE49-F238E27FC236}">
                    <a16:creationId xmlns:a16="http://schemas.microsoft.com/office/drawing/2014/main" id="{E6FCABCB-2567-4151-BA2A-CCB135F143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369" y="17057"/>
                <a:ext cx="1914525" cy="7143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s-ES_tradnl" sz="1100" b="1" i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USUARIO: </a:t>
                </a:r>
                <a:endParaRPr lang="es-ES" sz="1200" b="1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228600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es-ES_tradnl" sz="1100" i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Longitud bobina</a:t>
                </a:r>
                <a:endParaRPr lang="es-ES" sz="12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2286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_tradnl" sz="1100" i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Número de capas</a:t>
                </a:r>
                <a:endParaRPr lang="es-ES" sz="12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84" name="Imagen 83" descr="Resultado de imagen de motores paso a paso&quot;">
              <a:extLst>
                <a:ext uri="{FF2B5EF4-FFF2-40B4-BE49-F238E27FC236}">
                  <a16:creationId xmlns:a16="http://schemas.microsoft.com/office/drawing/2014/main" id="{B570285A-AF0C-466E-8E70-D99854CA2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926" y="4934613"/>
              <a:ext cx="464820" cy="4743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5" name="Imagen 84" descr="Resultado de imagen de motores paso a paso&quot;">
              <a:extLst>
                <a:ext uri="{FF2B5EF4-FFF2-40B4-BE49-F238E27FC236}">
                  <a16:creationId xmlns:a16="http://schemas.microsoft.com/office/drawing/2014/main" id="{6BDF58B6-C0FA-4FE8-B7CE-42CAC6A24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925" y="4415650"/>
              <a:ext cx="464820" cy="47434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45972182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{A02DF782-DE31-4AAB-8A2D-08645C572018}tf10001105</Template>
  <TotalTime>149</TotalTime>
  <Words>958</Words>
  <Application>Microsoft Office PowerPoint</Application>
  <PresentationFormat>Panorámica</PresentationFormat>
  <Paragraphs>194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Franklin Gothic Book</vt:lpstr>
      <vt:lpstr>Wingdings</vt:lpstr>
      <vt:lpstr>Recorte</vt:lpstr>
      <vt:lpstr>DISEÑO DE UN SISTEMA DE BOBINADO AUTOMÁTICO BASADO EN HARDWARE LIBRE</vt:lpstr>
      <vt:lpstr>ÍNDICE</vt:lpstr>
      <vt:lpstr>introducción</vt:lpstr>
      <vt:lpstr>INTRODUCCIÓN</vt:lpstr>
      <vt:lpstr>objetivos</vt:lpstr>
      <vt:lpstr>OBJETIVOS</vt:lpstr>
      <vt:lpstr>SOLUCIÓN TÉCNICA</vt:lpstr>
      <vt:lpstr>DESCRIPCIÓN DEL PROTOTIPO</vt:lpstr>
      <vt:lpstr>DESCRIPCIÓN DEL PROTOTIPO</vt:lpstr>
      <vt:lpstr>DESCRIPCIÓN DEL PROTOTIPO</vt:lpstr>
      <vt:lpstr>MOVIMIENTOS DEL SISTEMA</vt:lpstr>
      <vt:lpstr>SISTEMA MECÁNICO</vt:lpstr>
      <vt:lpstr>SISTEMA MECÁNICO</vt:lpstr>
      <vt:lpstr>SISTEMA MECÁNICO</vt:lpstr>
      <vt:lpstr>SISTEMA ELECTRÓNICO DE CONTROL</vt:lpstr>
      <vt:lpstr>SISTEMA ELECTRÓNICO DE CONTROL</vt:lpstr>
      <vt:lpstr>SISTEMA ELECTRÓNICO DE POTENCIA</vt:lpstr>
      <vt:lpstr>ALIMENTACIÓN DEL SISTEMA</vt:lpstr>
      <vt:lpstr>Estudio económico</vt:lpstr>
      <vt:lpstr>ESTUDIO ECONÓMICO</vt:lpstr>
      <vt:lpstr>conclusiones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 UN SISTEMA DE BOBINADO AUTOMÁTICO BASADO EN HARDWARE LIBRE</dc:title>
  <dc:creator>Marta Martin</dc:creator>
  <cp:lastModifiedBy>Marta Martin</cp:lastModifiedBy>
  <cp:revision>35</cp:revision>
  <dcterms:created xsi:type="dcterms:W3CDTF">2020-02-29T11:17:36Z</dcterms:created>
  <dcterms:modified xsi:type="dcterms:W3CDTF">2020-02-29T13:47:17Z</dcterms:modified>
</cp:coreProperties>
</file>